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550536-F50F-41C4-8F65-6C0A8BDE9BAF}"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B6D15-1111-4325-B28B-3238BF551EE2}" type="slidenum">
              <a:rPr lang="en-US" smtClean="0"/>
              <a:t>‹#›</a:t>
            </a:fld>
            <a:endParaRPr lang="en-US"/>
          </a:p>
        </p:txBody>
      </p:sp>
    </p:spTree>
    <p:extLst>
      <p:ext uri="{BB962C8B-B14F-4D97-AF65-F5344CB8AC3E}">
        <p14:creationId xmlns:p14="http://schemas.microsoft.com/office/powerpoint/2010/main" val="2798870256"/>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550536-F50F-41C4-8F65-6C0A8BDE9BAF}"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B6D15-1111-4325-B28B-3238BF551EE2}" type="slidenum">
              <a:rPr lang="en-US" smtClean="0"/>
              <a:t>‹#›</a:t>
            </a:fld>
            <a:endParaRPr lang="en-US"/>
          </a:p>
        </p:txBody>
      </p:sp>
    </p:spTree>
    <p:extLst>
      <p:ext uri="{BB962C8B-B14F-4D97-AF65-F5344CB8AC3E}">
        <p14:creationId xmlns:p14="http://schemas.microsoft.com/office/powerpoint/2010/main" val="2436386262"/>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550536-F50F-41C4-8F65-6C0A8BDE9BAF}"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B6D15-1111-4325-B28B-3238BF551EE2}" type="slidenum">
              <a:rPr lang="en-US" smtClean="0"/>
              <a:t>‹#›</a:t>
            </a:fld>
            <a:endParaRPr lang="en-US"/>
          </a:p>
        </p:txBody>
      </p:sp>
    </p:spTree>
    <p:extLst>
      <p:ext uri="{BB962C8B-B14F-4D97-AF65-F5344CB8AC3E}">
        <p14:creationId xmlns:p14="http://schemas.microsoft.com/office/powerpoint/2010/main" val="2393197159"/>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550536-F50F-41C4-8F65-6C0A8BDE9BAF}"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B6D15-1111-4325-B28B-3238BF551EE2}" type="slidenum">
              <a:rPr lang="en-US" smtClean="0"/>
              <a:t>‹#›</a:t>
            </a:fld>
            <a:endParaRPr lang="en-US"/>
          </a:p>
        </p:txBody>
      </p:sp>
    </p:spTree>
    <p:extLst>
      <p:ext uri="{BB962C8B-B14F-4D97-AF65-F5344CB8AC3E}">
        <p14:creationId xmlns:p14="http://schemas.microsoft.com/office/powerpoint/2010/main" val="3164603170"/>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50536-F50F-41C4-8F65-6C0A8BDE9BAF}"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B6D15-1111-4325-B28B-3238BF551EE2}" type="slidenum">
              <a:rPr lang="en-US" smtClean="0"/>
              <a:t>‹#›</a:t>
            </a:fld>
            <a:endParaRPr lang="en-US"/>
          </a:p>
        </p:txBody>
      </p:sp>
    </p:spTree>
    <p:extLst>
      <p:ext uri="{BB962C8B-B14F-4D97-AF65-F5344CB8AC3E}">
        <p14:creationId xmlns:p14="http://schemas.microsoft.com/office/powerpoint/2010/main" val="2052839769"/>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550536-F50F-41C4-8F65-6C0A8BDE9BAF}"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B6D15-1111-4325-B28B-3238BF551EE2}" type="slidenum">
              <a:rPr lang="en-US" smtClean="0"/>
              <a:t>‹#›</a:t>
            </a:fld>
            <a:endParaRPr lang="en-US"/>
          </a:p>
        </p:txBody>
      </p:sp>
    </p:spTree>
    <p:extLst>
      <p:ext uri="{BB962C8B-B14F-4D97-AF65-F5344CB8AC3E}">
        <p14:creationId xmlns:p14="http://schemas.microsoft.com/office/powerpoint/2010/main" val="2414469803"/>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550536-F50F-41C4-8F65-6C0A8BDE9BAF}"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B6D15-1111-4325-B28B-3238BF551EE2}" type="slidenum">
              <a:rPr lang="en-US" smtClean="0"/>
              <a:t>‹#›</a:t>
            </a:fld>
            <a:endParaRPr lang="en-US"/>
          </a:p>
        </p:txBody>
      </p:sp>
    </p:spTree>
    <p:extLst>
      <p:ext uri="{BB962C8B-B14F-4D97-AF65-F5344CB8AC3E}">
        <p14:creationId xmlns:p14="http://schemas.microsoft.com/office/powerpoint/2010/main" val="3020906657"/>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550536-F50F-41C4-8F65-6C0A8BDE9BAF}"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B6D15-1111-4325-B28B-3238BF551EE2}" type="slidenum">
              <a:rPr lang="en-US" smtClean="0"/>
              <a:t>‹#›</a:t>
            </a:fld>
            <a:endParaRPr lang="en-US"/>
          </a:p>
        </p:txBody>
      </p:sp>
    </p:spTree>
    <p:extLst>
      <p:ext uri="{BB962C8B-B14F-4D97-AF65-F5344CB8AC3E}">
        <p14:creationId xmlns:p14="http://schemas.microsoft.com/office/powerpoint/2010/main" val="2659917853"/>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50536-F50F-41C4-8F65-6C0A8BDE9BAF}"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B6D15-1111-4325-B28B-3238BF551EE2}" type="slidenum">
              <a:rPr lang="en-US" smtClean="0"/>
              <a:t>‹#›</a:t>
            </a:fld>
            <a:endParaRPr lang="en-US"/>
          </a:p>
        </p:txBody>
      </p:sp>
    </p:spTree>
    <p:extLst>
      <p:ext uri="{BB962C8B-B14F-4D97-AF65-F5344CB8AC3E}">
        <p14:creationId xmlns:p14="http://schemas.microsoft.com/office/powerpoint/2010/main" val="909400065"/>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50536-F50F-41C4-8F65-6C0A8BDE9BAF}"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B6D15-1111-4325-B28B-3238BF551EE2}" type="slidenum">
              <a:rPr lang="en-US" smtClean="0"/>
              <a:t>‹#›</a:t>
            </a:fld>
            <a:endParaRPr lang="en-US"/>
          </a:p>
        </p:txBody>
      </p:sp>
    </p:spTree>
    <p:extLst>
      <p:ext uri="{BB962C8B-B14F-4D97-AF65-F5344CB8AC3E}">
        <p14:creationId xmlns:p14="http://schemas.microsoft.com/office/powerpoint/2010/main" val="1436444073"/>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50536-F50F-41C4-8F65-6C0A8BDE9BAF}"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B6D15-1111-4325-B28B-3238BF551EE2}" type="slidenum">
              <a:rPr lang="en-US" smtClean="0"/>
              <a:t>‹#›</a:t>
            </a:fld>
            <a:endParaRPr lang="en-US"/>
          </a:p>
        </p:txBody>
      </p:sp>
    </p:spTree>
    <p:extLst>
      <p:ext uri="{BB962C8B-B14F-4D97-AF65-F5344CB8AC3E}">
        <p14:creationId xmlns:p14="http://schemas.microsoft.com/office/powerpoint/2010/main" val="2507111407"/>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50536-F50F-41C4-8F65-6C0A8BDE9BAF}" type="datetimeFigureOut">
              <a:rPr lang="en-US" smtClean="0"/>
              <a:t>7/14/2016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B6D15-1111-4325-B28B-3238BF551EE2}" type="slidenum">
              <a:rPr lang="en-US" smtClean="0"/>
              <a:t>‹#›</a:t>
            </a:fld>
            <a:endParaRPr lang="en-US"/>
          </a:p>
        </p:txBody>
      </p:sp>
    </p:spTree>
    <p:extLst>
      <p:ext uri="{BB962C8B-B14F-4D97-AF65-F5344CB8AC3E}">
        <p14:creationId xmlns:p14="http://schemas.microsoft.com/office/powerpoint/2010/main" val="929789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1077218"/>
          </a:xfrm>
          <a:prstGeom prst="rect">
            <a:avLst/>
          </a:prstGeom>
          <a:solidFill>
            <a:schemeClr val="accent6">
              <a:lumMod val="75000"/>
            </a:schemeClr>
          </a:solidFill>
        </p:spPr>
        <p:txBody>
          <a:bodyPr wrap="square" rtlCol="0">
            <a:spAutoFit/>
          </a:bodyPr>
          <a:lstStyle/>
          <a:p>
            <a:pPr algn="ctr"/>
            <a:r>
              <a:rPr lang="en-US" sz="3200" dirty="0" smtClean="0">
                <a:solidFill>
                  <a:schemeClr val="bg1"/>
                </a:solidFill>
              </a:rPr>
              <a:t>Likely spot of where Paul and Timothy began evangelizing to found the church in Philippi.</a:t>
            </a:r>
            <a:endParaRPr lang="en-US" sz="3200" dirty="0">
              <a:solidFill>
                <a:schemeClr val="bg1"/>
              </a:solidFill>
            </a:endParaRPr>
          </a:p>
        </p:txBody>
      </p:sp>
      <p:sp>
        <p:nvSpPr>
          <p:cNvPr id="6" name="TextBox 5"/>
          <p:cNvSpPr txBox="1"/>
          <p:nvPr/>
        </p:nvSpPr>
        <p:spPr>
          <a:xfrm>
            <a:off x="0" y="6516130"/>
            <a:ext cx="9144000" cy="400110"/>
          </a:xfrm>
          <a:prstGeom prst="rect">
            <a:avLst/>
          </a:prstGeom>
          <a:noFill/>
        </p:spPr>
        <p:txBody>
          <a:bodyPr wrap="square" rtlCol="0">
            <a:spAutoFit/>
          </a:bodyPr>
          <a:lstStyle/>
          <a:p>
            <a:pPr algn="r"/>
            <a:r>
              <a:rPr lang="en-US" sz="2000" b="1" dirty="0" smtClean="0">
                <a:solidFill>
                  <a:schemeClr val="bg1"/>
                </a:solidFill>
              </a:rPr>
              <a:t>image ©2012 Todd Bolen / BiblePlaces.com</a:t>
            </a:r>
            <a:endParaRPr lang="en-US" sz="2000" b="1" dirty="0">
              <a:solidFill>
                <a:schemeClr val="bg1"/>
              </a:solidFill>
            </a:endParaRPr>
          </a:p>
        </p:txBody>
      </p:sp>
    </p:spTree>
    <p:extLst>
      <p:ext uri="{BB962C8B-B14F-4D97-AF65-F5344CB8AC3E}">
        <p14:creationId xmlns:p14="http://schemas.microsoft.com/office/powerpoint/2010/main" val="339456043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285"/>
          <a:stretch/>
        </p:blipFill>
        <p:spPr>
          <a:xfrm>
            <a:off x="0" y="1645920"/>
            <a:ext cx="9144000" cy="5212080"/>
          </a:xfrm>
          <a:prstGeom prst="rect">
            <a:avLst/>
          </a:prstGeom>
        </p:spPr>
      </p:pic>
      <p:sp>
        <p:nvSpPr>
          <p:cNvPr id="5" name="TextBox 4"/>
          <p:cNvSpPr txBox="1"/>
          <p:nvPr/>
        </p:nvSpPr>
        <p:spPr>
          <a:xfrm>
            <a:off x="0" y="0"/>
            <a:ext cx="9144000" cy="4031873"/>
          </a:xfrm>
          <a:prstGeom prst="rect">
            <a:avLst/>
          </a:prstGeom>
          <a:solidFill>
            <a:schemeClr val="accent6">
              <a:lumMod val="75000"/>
            </a:schemeClr>
          </a:solidFill>
        </p:spPr>
        <p:txBody>
          <a:bodyPr wrap="square" rtlCol="0">
            <a:spAutoFit/>
          </a:bodyPr>
          <a:lstStyle/>
          <a:p>
            <a:r>
              <a:rPr lang="en-US" sz="3200" dirty="0">
                <a:solidFill>
                  <a:schemeClr val="bg1"/>
                </a:solidFill>
              </a:rPr>
              <a:t>Philippians 1.1-2 NET:  From Paul and Timothy, slaves of Christ Jesus, to all the </a:t>
            </a:r>
            <a:r>
              <a:rPr lang="en-US" sz="3200" dirty="0">
                <a:solidFill>
                  <a:srgbClr val="FFFF00"/>
                </a:solidFill>
              </a:rPr>
              <a:t>saints</a:t>
            </a:r>
            <a:r>
              <a:rPr lang="en-US" sz="3200" dirty="0">
                <a:solidFill>
                  <a:schemeClr val="bg1"/>
                </a:solidFill>
              </a:rPr>
              <a:t> in Christ Jesus who are in Philippi, with the overseers and deacons.  Grace and peace to you from God our Father and the Lord Jesus Christ</a:t>
            </a:r>
            <a:r>
              <a:rPr lang="en-US" sz="3200" dirty="0" smtClean="0">
                <a:solidFill>
                  <a:schemeClr val="bg1"/>
                </a:solidFill>
              </a:rPr>
              <a:t>!</a:t>
            </a:r>
          </a:p>
          <a:p>
            <a:endParaRPr lang="en-US" sz="3200" dirty="0">
              <a:solidFill>
                <a:schemeClr val="bg1"/>
              </a:solidFill>
            </a:endParaRPr>
          </a:p>
          <a:p>
            <a:r>
              <a:rPr lang="en-US" sz="3200" dirty="0" smtClean="0">
                <a:solidFill>
                  <a:srgbClr val="FFFF00"/>
                </a:solidFill>
              </a:rPr>
              <a:t>Greek “</a:t>
            </a:r>
            <a:r>
              <a:rPr lang="el-GR" sz="3200" dirty="0" smtClean="0">
                <a:solidFill>
                  <a:srgbClr val="FFFF00"/>
                </a:solidFill>
                <a:latin typeface="Times New Roman" panose="02020603050405020304" pitchFamily="18" charset="0"/>
                <a:cs typeface="Times New Roman" panose="02020603050405020304" pitchFamily="18" charset="0"/>
              </a:rPr>
              <a:t>ἅγιος</a:t>
            </a:r>
            <a:r>
              <a:rPr lang="en-US" sz="3200" dirty="0" smtClean="0">
                <a:solidFill>
                  <a:srgbClr val="FFFF00"/>
                </a:solidFill>
                <a:cs typeface="Times New Roman" panose="02020603050405020304" pitchFamily="18" charset="0"/>
              </a:rPr>
              <a:t>”</a:t>
            </a:r>
            <a:r>
              <a:rPr lang="el-GR" sz="3200" dirty="0" smtClean="0">
                <a:solidFill>
                  <a:srgbClr val="FFFF00"/>
                </a:solidFill>
              </a:rPr>
              <a:t> </a:t>
            </a:r>
            <a:r>
              <a:rPr lang="en-US" sz="3200" dirty="0" smtClean="0">
                <a:solidFill>
                  <a:srgbClr val="FFFF00"/>
                </a:solidFill>
              </a:rPr>
              <a:t>	= Latin “</a:t>
            </a:r>
            <a:r>
              <a:rPr lang="en-US" sz="3200" dirty="0" err="1" smtClean="0">
                <a:solidFill>
                  <a:srgbClr val="FFFF00"/>
                </a:solidFill>
              </a:rPr>
              <a:t>sanctus</a:t>
            </a:r>
            <a:r>
              <a:rPr lang="en-US" sz="3200" dirty="0" smtClean="0">
                <a:solidFill>
                  <a:srgbClr val="FFFF00"/>
                </a:solidFill>
              </a:rPr>
              <a:t>” = English “saint”</a:t>
            </a:r>
          </a:p>
          <a:p>
            <a:r>
              <a:rPr lang="en-US" sz="3200" dirty="0" smtClean="0">
                <a:solidFill>
                  <a:srgbClr val="FFFF00"/>
                </a:solidFill>
              </a:rPr>
              <a:t>			= “holy one”</a:t>
            </a:r>
            <a:endParaRPr lang="en-US" sz="3200" dirty="0">
              <a:solidFill>
                <a:srgbClr val="FFFF00"/>
              </a:solidFill>
            </a:endParaRPr>
          </a:p>
        </p:txBody>
      </p:sp>
      <p:sp>
        <p:nvSpPr>
          <p:cNvPr id="6" name="TextBox 5"/>
          <p:cNvSpPr txBox="1"/>
          <p:nvPr/>
        </p:nvSpPr>
        <p:spPr>
          <a:xfrm>
            <a:off x="-206062" y="6457890"/>
            <a:ext cx="4906852" cy="400110"/>
          </a:xfrm>
          <a:prstGeom prst="rect">
            <a:avLst/>
          </a:prstGeom>
          <a:noFill/>
        </p:spPr>
        <p:txBody>
          <a:bodyPr wrap="square" rtlCol="0">
            <a:spAutoFit/>
          </a:bodyPr>
          <a:lstStyle/>
          <a:p>
            <a:pPr algn="r"/>
            <a:r>
              <a:rPr lang="en-US" sz="2000" b="1" dirty="0" smtClean="0"/>
              <a:t>image ©2012 Todd Bolen / BiblePlaces.com</a:t>
            </a:r>
            <a:endParaRPr lang="en-US" sz="2000" b="1" dirty="0"/>
          </a:p>
        </p:txBody>
      </p:sp>
      <p:sp>
        <p:nvSpPr>
          <p:cNvPr id="7" name="Rounded Rectangle 6"/>
          <p:cNvSpPr/>
          <p:nvPr/>
        </p:nvSpPr>
        <p:spPr>
          <a:xfrm>
            <a:off x="4159880" y="513867"/>
            <a:ext cx="1017428"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a:stCxn id="7" idx="2"/>
          </p:cNvCxnSpPr>
          <p:nvPr/>
        </p:nvCxnSpPr>
        <p:spPr>
          <a:xfrm flipH="1">
            <a:off x="2176530" y="1132053"/>
            <a:ext cx="2492064" cy="185584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0808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285"/>
          <a:stretch/>
        </p:blipFill>
        <p:spPr>
          <a:xfrm>
            <a:off x="0" y="1645920"/>
            <a:ext cx="9144000" cy="5212080"/>
          </a:xfrm>
          <a:prstGeom prst="rect">
            <a:avLst/>
          </a:prstGeom>
        </p:spPr>
      </p:pic>
      <p:sp>
        <p:nvSpPr>
          <p:cNvPr id="5" name="TextBox 4"/>
          <p:cNvSpPr txBox="1"/>
          <p:nvPr/>
        </p:nvSpPr>
        <p:spPr>
          <a:xfrm>
            <a:off x="0" y="0"/>
            <a:ext cx="9144000" cy="4524315"/>
          </a:xfrm>
          <a:prstGeom prst="rect">
            <a:avLst/>
          </a:prstGeom>
          <a:solidFill>
            <a:schemeClr val="accent6">
              <a:lumMod val="75000"/>
            </a:schemeClr>
          </a:solidFill>
        </p:spPr>
        <p:txBody>
          <a:bodyPr wrap="square" rtlCol="0">
            <a:spAutoFit/>
          </a:bodyPr>
          <a:lstStyle/>
          <a:p>
            <a:r>
              <a:rPr lang="en-US" sz="3200" dirty="0">
                <a:solidFill>
                  <a:schemeClr val="bg1"/>
                </a:solidFill>
              </a:rPr>
              <a:t>Philippians 1.1-2 NET:  From Paul and Timothy, slaves of Christ Jesus, to all the </a:t>
            </a:r>
            <a:r>
              <a:rPr lang="en-US" sz="3200" dirty="0">
                <a:solidFill>
                  <a:srgbClr val="FFFF00"/>
                </a:solidFill>
              </a:rPr>
              <a:t>saints</a:t>
            </a:r>
            <a:r>
              <a:rPr lang="en-US" sz="3200" dirty="0">
                <a:solidFill>
                  <a:schemeClr val="bg1"/>
                </a:solidFill>
              </a:rPr>
              <a:t> in Christ Jesus who are in Philippi, with the overseers and deacons.  Grace and peace to you from God our Father and the Lord Jesus Christ</a:t>
            </a:r>
            <a:r>
              <a:rPr lang="en-US" sz="3200" dirty="0" smtClean="0">
                <a:solidFill>
                  <a:schemeClr val="bg1"/>
                </a:solidFill>
              </a:rPr>
              <a:t>!</a:t>
            </a:r>
          </a:p>
          <a:p>
            <a:endParaRPr lang="en-US" sz="3200" dirty="0">
              <a:solidFill>
                <a:schemeClr val="bg1"/>
              </a:solidFill>
            </a:endParaRPr>
          </a:p>
          <a:p>
            <a:r>
              <a:rPr lang="en-US" sz="3200" dirty="0" smtClean="0">
                <a:solidFill>
                  <a:srgbClr val="FFFF00"/>
                </a:solidFill>
              </a:rPr>
              <a:t>Believers are…</a:t>
            </a:r>
          </a:p>
          <a:p>
            <a:r>
              <a:rPr lang="en-US" sz="3200" dirty="0" smtClean="0">
                <a:solidFill>
                  <a:srgbClr val="FFFF00"/>
                </a:solidFill>
              </a:rPr>
              <a:t>	</a:t>
            </a:r>
            <a:r>
              <a:rPr lang="en-US" sz="3200" dirty="0" smtClean="0">
                <a:solidFill>
                  <a:srgbClr val="FFFF00"/>
                </a:solidFill>
                <a:sym typeface="Wingdings 2" panose="05020102010507070707" pitchFamily="18" charset="2"/>
              </a:rPr>
              <a:t> </a:t>
            </a:r>
            <a:r>
              <a:rPr lang="en-US" sz="3200" dirty="0" smtClean="0">
                <a:solidFill>
                  <a:srgbClr val="FFFF00"/>
                </a:solidFill>
              </a:rPr>
              <a:t>justified = declared righteous in God’s sight</a:t>
            </a:r>
          </a:p>
          <a:p>
            <a:r>
              <a:rPr lang="en-US" sz="3200" dirty="0" smtClean="0">
                <a:solidFill>
                  <a:srgbClr val="FFFF00"/>
                </a:solidFill>
              </a:rPr>
              <a:t>	</a:t>
            </a:r>
            <a:r>
              <a:rPr lang="en-US" sz="3200" dirty="0" smtClean="0">
                <a:solidFill>
                  <a:srgbClr val="FFFF00"/>
                </a:solidFill>
                <a:sym typeface="Wingdings 2" panose="05020102010507070707" pitchFamily="18" charset="2"/>
              </a:rPr>
              <a:t> </a:t>
            </a:r>
            <a:r>
              <a:rPr lang="en-US" sz="3200" dirty="0" smtClean="0">
                <a:solidFill>
                  <a:srgbClr val="FFFF00"/>
                </a:solidFill>
              </a:rPr>
              <a:t>sanctified = separated out for God’s purposes</a:t>
            </a:r>
            <a:endParaRPr lang="en-US" sz="3200" dirty="0">
              <a:solidFill>
                <a:srgbClr val="FFFF00"/>
              </a:solidFill>
            </a:endParaRPr>
          </a:p>
        </p:txBody>
      </p:sp>
      <p:sp>
        <p:nvSpPr>
          <p:cNvPr id="6" name="TextBox 5"/>
          <p:cNvSpPr txBox="1"/>
          <p:nvPr/>
        </p:nvSpPr>
        <p:spPr>
          <a:xfrm>
            <a:off x="-206062" y="6457890"/>
            <a:ext cx="4906852" cy="400110"/>
          </a:xfrm>
          <a:prstGeom prst="rect">
            <a:avLst/>
          </a:prstGeom>
          <a:noFill/>
        </p:spPr>
        <p:txBody>
          <a:bodyPr wrap="square" rtlCol="0">
            <a:spAutoFit/>
          </a:bodyPr>
          <a:lstStyle/>
          <a:p>
            <a:pPr algn="r"/>
            <a:r>
              <a:rPr lang="en-US" sz="2000" b="1" dirty="0" smtClean="0"/>
              <a:t>image ©2012 Todd Bolen / BiblePlaces.com</a:t>
            </a:r>
            <a:endParaRPr lang="en-US" sz="2000" b="1" dirty="0"/>
          </a:p>
        </p:txBody>
      </p:sp>
      <p:sp>
        <p:nvSpPr>
          <p:cNvPr id="7" name="Rounded Rectangle 6"/>
          <p:cNvSpPr/>
          <p:nvPr/>
        </p:nvSpPr>
        <p:spPr>
          <a:xfrm>
            <a:off x="4159880" y="513867"/>
            <a:ext cx="1017428"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176530" y="1132053"/>
            <a:ext cx="2492064" cy="185584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15680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285"/>
          <a:stretch/>
        </p:blipFill>
        <p:spPr>
          <a:xfrm>
            <a:off x="0" y="1645920"/>
            <a:ext cx="9144000" cy="5212080"/>
          </a:xfrm>
          <a:prstGeom prst="rect">
            <a:avLst/>
          </a:prstGeom>
        </p:spPr>
      </p:pic>
      <p:sp>
        <p:nvSpPr>
          <p:cNvPr id="5" name="TextBox 4"/>
          <p:cNvSpPr txBox="1"/>
          <p:nvPr/>
        </p:nvSpPr>
        <p:spPr>
          <a:xfrm>
            <a:off x="0" y="0"/>
            <a:ext cx="9144000" cy="2554545"/>
          </a:xfrm>
          <a:prstGeom prst="rect">
            <a:avLst/>
          </a:prstGeom>
          <a:solidFill>
            <a:schemeClr val="accent6">
              <a:lumMod val="75000"/>
            </a:schemeClr>
          </a:solidFill>
        </p:spPr>
        <p:txBody>
          <a:bodyPr wrap="square" rtlCol="0">
            <a:spAutoFit/>
          </a:bodyPr>
          <a:lstStyle/>
          <a:p>
            <a:r>
              <a:rPr lang="en-US" sz="3200" dirty="0">
                <a:solidFill>
                  <a:schemeClr val="bg1"/>
                </a:solidFill>
              </a:rPr>
              <a:t>Philippians 1.1-2 NET:  From Paul and Timothy, slaves of Christ Jesus, to all the saints </a:t>
            </a:r>
            <a:r>
              <a:rPr lang="en-US" sz="3200" dirty="0">
                <a:solidFill>
                  <a:srgbClr val="FFFF00"/>
                </a:solidFill>
              </a:rPr>
              <a:t>in Christ Jesus </a:t>
            </a:r>
            <a:r>
              <a:rPr lang="en-US" sz="3200" dirty="0">
                <a:solidFill>
                  <a:schemeClr val="bg1"/>
                </a:solidFill>
              </a:rPr>
              <a:t>who are in Philippi, with the overseers and deacons.  Grace and peace to you from God our Father and the Lord Jesus Christ</a:t>
            </a:r>
            <a:r>
              <a:rPr lang="en-US" sz="3200" dirty="0" smtClean="0">
                <a:solidFill>
                  <a:schemeClr val="bg1"/>
                </a:solidFill>
              </a:rPr>
              <a:t>!</a:t>
            </a:r>
          </a:p>
        </p:txBody>
      </p:sp>
      <p:sp>
        <p:nvSpPr>
          <p:cNvPr id="6" name="TextBox 5"/>
          <p:cNvSpPr txBox="1"/>
          <p:nvPr/>
        </p:nvSpPr>
        <p:spPr>
          <a:xfrm>
            <a:off x="-206062" y="6457890"/>
            <a:ext cx="4906852" cy="400110"/>
          </a:xfrm>
          <a:prstGeom prst="rect">
            <a:avLst/>
          </a:prstGeom>
          <a:noFill/>
        </p:spPr>
        <p:txBody>
          <a:bodyPr wrap="square" rtlCol="0">
            <a:spAutoFit/>
          </a:bodyPr>
          <a:lstStyle/>
          <a:p>
            <a:pPr algn="r"/>
            <a:r>
              <a:rPr lang="en-US" sz="2000" b="1" dirty="0" smtClean="0"/>
              <a:t>image ©2012 Todd Bolen / BiblePlaces.com</a:t>
            </a:r>
            <a:endParaRPr lang="en-US" sz="2000" b="1" dirty="0"/>
          </a:p>
        </p:txBody>
      </p:sp>
      <p:sp>
        <p:nvSpPr>
          <p:cNvPr id="7" name="Rounded Rectangle 6"/>
          <p:cNvSpPr/>
          <p:nvPr/>
        </p:nvSpPr>
        <p:spPr>
          <a:xfrm>
            <a:off x="5203067" y="538337"/>
            <a:ext cx="2369709"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64028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285"/>
          <a:stretch/>
        </p:blipFill>
        <p:spPr>
          <a:xfrm>
            <a:off x="0" y="1645920"/>
            <a:ext cx="9144000" cy="5212080"/>
          </a:xfrm>
          <a:prstGeom prst="rect">
            <a:avLst/>
          </a:prstGeom>
        </p:spPr>
      </p:pic>
      <p:sp>
        <p:nvSpPr>
          <p:cNvPr id="5" name="TextBox 4"/>
          <p:cNvSpPr txBox="1"/>
          <p:nvPr/>
        </p:nvSpPr>
        <p:spPr>
          <a:xfrm>
            <a:off x="0" y="0"/>
            <a:ext cx="9144000" cy="5509200"/>
          </a:xfrm>
          <a:prstGeom prst="rect">
            <a:avLst/>
          </a:prstGeom>
          <a:solidFill>
            <a:schemeClr val="accent6">
              <a:lumMod val="75000"/>
            </a:schemeClr>
          </a:solidFill>
        </p:spPr>
        <p:txBody>
          <a:bodyPr wrap="square" rtlCol="0">
            <a:spAutoFit/>
          </a:bodyPr>
          <a:lstStyle/>
          <a:p>
            <a:r>
              <a:rPr lang="en-US" sz="3200" dirty="0">
                <a:solidFill>
                  <a:schemeClr val="bg1"/>
                </a:solidFill>
              </a:rPr>
              <a:t>Philippians 1.1-2 NET:  From Paul and Timothy, </a:t>
            </a:r>
            <a:r>
              <a:rPr lang="en-US" sz="3200" dirty="0">
                <a:solidFill>
                  <a:srgbClr val="FFFF00"/>
                </a:solidFill>
              </a:rPr>
              <a:t>slaves of Christ Jesus</a:t>
            </a:r>
            <a:r>
              <a:rPr lang="en-US" sz="3200" dirty="0">
                <a:solidFill>
                  <a:schemeClr val="bg1"/>
                </a:solidFill>
              </a:rPr>
              <a:t>, to all the </a:t>
            </a:r>
            <a:r>
              <a:rPr lang="en-US" sz="3200" dirty="0">
                <a:solidFill>
                  <a:srgbClr val="FFFF00"/>
                </a:solidFill>
              </a:rPr>
              <a:t>saints in Christ Jesus </a:t>
            </a:r>
            <a:r>
              <a:rPr lang="en-US" sz="3200" dirty="0">
                <a:solidFill>
                  <a:schemeClr val="bg1"/>
                </a:solidFill>
              </a:rPr>
              <a:t>who are in Philippi, with the overseers and deacons.  Grace and peace to you from God our Father and the Lord Jesus Christ</a:t>
            </a:r>
            <a:r>
              <a:rPr lang="en-US" sz="3200" dirty="0" smtClean="0">
                <a:solidFill>
                  <a:schemeClr val="bg1"/>
                </a:solidFill>
              </a:rPr>
              <a:t>!</a:t>
            </a:r>
          </a:p>
          <a:p>
            <a:endParaRPr lang="en-US" sz="3200" dirty="0">
              <a:solidFill>
                <a:schemeClr val="bg1"/>
              </a:solidFill>
            </a:endParaRPr>
          </a:p>
          <a:p>
            <a:r>
              <a:rPr lang="en-US" sz="3200" b="1" u="sng" dirty="0" smtClean="0">
                <a:solidFill>
                  <a:srgbClr val="FFFF00"/>
                </a:solidFill>
              </a:rPr>
              <a:t>slaves</a:t>
            </a:r>
            <a:r>
              <a:rPr lang="en-US" sz="3200" dirty="0" smtClean="0">
                <a:solidFill>
                  <a:schemeClr val="bg1"/>
                </a:solidFill>
              </a:rPr>
              <a:t>:  focused on serving Christ and his gospel mission </a:t>
            </a:r>
            <a:r>
              <a:rPr lang="en-US" sz="3200" i="1" dirty="0" smtClean="0">
                <a:solidFill>
                  <a:schemeClr val="bg1"/>
                </a:solidFill>
              </a:rPr>
              <a:t>regardless of what their circumstances are</a:t>
            </a:r>
          </a:p>
          <a:p>
            <a:endParaRPr lang="en-US" sz="3200" dirty="0">
              <a:solidFill>
                <a:schemeClr val="bg1"/>
              </a:solidFill>
            </a:endParaRPr>
          </a:p>
          <a:p>
            <a:r>
              <a:rPr lang="en-US" sz="3200" b="1" u="sng" dirty="0" smtClean="0">
                <a:solidFill>
                  <a:srgbClr val="FFFF00"/>
                </a:solidFill>
              </a:rPr>
              <a:t>saints</a:t>
            </a:r>
            <a:r>
              <a:rPr lang="en-US" sz="3200" dirty="0" smtClean="0">
                <a:solidFill>
                  <a:schemeClr val="bg1"/>
                </a:solidFill>
              </a:rPr>
              <a:t>:  assured they are loved by God and righteous before God </a:t>
            </a:r>
            <a:r>
              <a:rPr lang="en-US" sz="3200" i="1" dirty="0" smtClean="0">
                <a:solidFill>
                  <a:schemeClr val="bg1"/>
                </a:solidFill>
              </a:rPr>
              <a:t>regardless of what their circumstances are</a:t>
            </a:r>
            <a:endParaRPr lang="en-US" sz="3200" i="1" dirty="0">
              <a:solidFill>
                <a:schemeClr val="bg1"/>
              </a:solidFill>
            </a:endParaRPr>
          </a:p>
        </p:txBody>
      </p:sp>
      <p:sp>
        <p:nvSpPr>
          <p:cNvPr id="2" name="Rounded Rectangle 1"/>
          <p:cNvSpPr/>
          <p:nvPr/>
        </p:nvSpPr>
        <p:spPr>
          <a:xfrm>
            <a:off x="7740203" y="0"/>
            <a:ext cx="1313645"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0" y="513867"/>
            <a:ext cx="2472744"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157729" y="461708"/>
            <a:ext cx="3402170"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6128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285"/>
          <a:stretch/>
        </p:blipFill>
        <p:spPr>
          <a:xfrm>
            <a:off x="0" y="1645920"/>
            <a:ext cx="9144000" cy="5212080"/>
          </a:xfrm>
          <a:prstGeom prst="rect">
            <a:avLst/>
          </a:prstGeom>
        </p:spPr>
      </p:pic>
      <p:sp>
        <p:nvSpPr>
          <p:cNvPr id="5" name="TextBox 4"/>
          <p:cNvSpPr txBox="1"/>
          <p:nvPr/>
        </p:nvSpPr>
        <p:spPr>
          <a:xfrm>
            <a:off x="0" y="0"/>
            <a:ext cx="9144000" cy="2554545"/>
          </a:xfrm>
          <a:prstGeom prst="rect">
            <a:avLst/>
          </a:prstGeom>
          <a:solidFill>
            <a:schemeClr val="accent6">
              <a:lumMod val="75000"/>
            </a:schemeClr>
          </a:solidFill>
        </p:spPr>
        <p:txBody>
          <a:bodyPr wrap="square" rtlCol="0">
            <a:spAutoFit/>
          </a:bodyPr>
          <a:lstStyle/>
          <a:p>
            <a:r>
              <a:rPr lang="en-US" sz="3200" dirty="0">
                <a:solidFill>
                  <a:schemeClr val="bg1"/>
                </a:solidFill>
              </a:rPr>
              <a:t>Philippians 1.1-2 NET:  From Paul and Timothy, slaves of Christ Jesus, to all the saints in Christ Jesus who are in Philippi, </a:t>
            </a:r>
            <a:r>
              <a:rPr lang="en-US" sz="3200" dirty="0">
                <a:solidFill>
                  <a:srgbClr val="FFFF00"/>
                </a:solidFill>
              </a:rPr>
              <a:t>with</a:t>
            </a:r>
            <a:r>
              <a:rPr lang="en-US" sz="3200" dirty="0">
                <a:solidFill>
                  <a:schemeClr val="bg1"/>
                </a:solidFill>
              </a:rPr>
              <a:t> </a:t>
            </a:r>
            <a:r>
              <a:rPr lang="en-US" sz="3200" dirty="0">
                <a:solidFill>
                  <a:srgbClr val="FFFF00"/>
                </a:solidFill>
              </a:rPr>
              <a:t>the overseers and deacons</a:t>
            </a:r>
            <a:r>
              <a:rPr lang="en-US" sz="3200" dirty="0">
                <a:solidFill>
                  <a:schemeClr val="bg1"/>
                </a:solidFill>
              </a:rPr>
              <a:t>.  Grace and peace to you from God our Father and the Lord Jesus Christ</a:t>
            </a:r>
            <a:r>
              <a:rPr lang="en-US" sz="3200" dirty="0" smtClean="0">
                <a:solidFill>
                  <a:schemeClr val="bg1"/>
                </a:solidFill>
              </a:rPr>
              <a:t>!</a:t>
            </a:r>
          </a:p>
        </p:txBody>
      </p:sp>
      <p:sp>
        <p:nvSpPr>
          <p:cNvPr id="6" name="TextBox 5"/>
          <p:cNvSpPr txBox="1"/>
          <p:nvPr/>
        </p:nvSpPr>
        <p:spPr>
          <a:xfrm>
            <a:off x="-206062" y="6457890"/>
            <a:ext cx="4906852" cy="400110"/>
          </a:xfrm>
          <a:prstGeom prst="rect">
            <a:avLst/>
          </a:prstGeom>
          <a:noFill/>
        </p:spPr>
        <p:txBody>
          <a:bodyPr wrap="square" rtlCol="0">
            <a:spAutoFit/>
          </a:bodyPr>
          <a:lstStyle/>
          <a:p>
            <a:pPr algn="r"/>
            <a:r>
              <a:rPr lang="en-US" sz="2000" b="1" dirty="0" smtClean="0"/>
              <a:t>image ©2012 Todd Bolen / BiblePlaces.com</a:t>
            </a:r>
            <a:endParaRPr lang="en-US" sz="2000" b="1" dirty="0"/>
          </a:p>
        </p:txBody>
      </p:sp>
      <p:sp>
        <p:nvSpPr>
          <p:cNvPr id="7" name="Rounded Rectangle 6"/>
          <p:cNvSpPr/>
          <p:nvPr/>
        </p:nvSpPr>
        <p:spPr>
          <a:xfrm>
            <a:off x="1880315" y="968179"/>
            <a:ext cx="5409127"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32210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285"/>
          <a:stretch/>
        </p:blipFill>
        <p:spPr>
          <a:xfrm>
            <a:off x="0" y="1645920"/>
            <a:ext cx="9144000" cy="5212080"/>
          </a:xfrm>
          <a:prstGeom prst="rect">
            <a:avLst/>
          </a:prstGeom>
        </p:spPr>
      </p:pic>
      <p:sp>
        <p:nvSpPr>
          <p:cNvPr id="5" name="TextBox 4"/>
          <p:cNvSpPr txBox="1"/>
          <p:nvPr/>
        </p:nvSpPr>
        <p:spPr>
          <a:xfrm>
            <a:off x="0" y="0"/>
            <a:ext cx="9144000" cy="2554545"/>
          </a:xfrm>
          <a:prstGeom prst="rect">
            <a:avLst/>
          </a:prstGeom>
          <a:solidFill>
            <a:schemeClr val="accent6">
              <a:lumMod val="75000"/>
            </a:schemeClr>
          </a:solidFill>
        </p:spPr>
        <p:txBody>
          <a:bodyPr wrap="square" rtlCol="0">
            <a:spAutoFit/>
          </a:bodyPr>
          <a:lstStyle/>
          <a:p>
            <a:r>
              <a:rPr lang="en-US" sz="3200" dirty="0">
                <a:solidFill>
                  <a:schemeClr val="bg1"/>
                </a:solidFill>
              </a:rPr>
              <a:t>Philippians 1.1-2 NET:  From Paul and Timothy, slaves of Christ Jesus, to all the saints in Christ Jesus who are in Philippi, with the overseers and deacons.  </a:t>
            </a:r>
            <a:r>
              <a:rPr lang="en-US" sz="3200" dirty="0">
                <a:solidFill>
                  <a:srgbClr val="FFFF00"/>
                </a:solidFill>
              </a:rPr>
              <a:t>Grace and peace to you from God our Father and the Lord Jesus Christ</a:t>
            </a:r>
            <a:r>
              <a:rPr lang="en-US" sz="3200" dirty="0" smtClean="0">
                <a:solidFill>
                  <a:srgbClr val="FFFF00"/>
                </a:solidFill>
              </a:rPr>
              <a:t>!</a:t>
            </a:r>
          </a:p>
        </p:txBody>
      </p:sp>
      <p:sp>
        <p:nvSpPr>
          <p:cNvPr id="6" name="TextBox 5"/>
          <p:cNvSpPr txBox="1"/>
          <p:nvPr/>
        </p:nvSpPr>
        <p:spPr>
          <a:xfrm>
            <a:off x="-206062" y="6457890"/>
            <a:ext cx="4906852" cy="400110"/>
          </a:xfrm>
          <a:prstGeom prst="rect">
            <a:avLst/>
          </a:prstGeom>
          <a:noFill/>
        </p:spPr>
        <p:txBody>
          <a:bodyPr wrap="square" rtlCol="0">
            <a:spAutoFit/>
          </a:bodyPr>
          <a:lstStyle/>
          <a:p>
            <a:pPr algn="r"/>
            <a:r>
              <a:rPr lang="en-US" sz="2000" b="1" dirty="0" smtClean="0"/>
              <a:t>image ©2012 Todd Bolen / BiblePlaces.com</a:t>
            </a:r>
            <a:endParaRPr lang="en-US" sz="2000" b="1" dirty="0"/>
          </a:p>
        </p:txBody>
      </p:sp>
    </p:spTree>
    <p:extLst>
      <p:ext uri="{BB962C8B-B14F-4D97-AF65-F5344CB8AC3E}">
        <p14:creationId xmlns:p14="http://schemas.microsoft.com/office/powerpoint/2010/main" val="256766986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068"/>
          <a:stretch/>
        </p:blipFill>
        <p:spPr>
          <a:xfrm>
            <a:off x="0" y="584775"/>
            <a:ext cx="9144000" cy="6273225"/>
          </a:xfrm>
          <a:prstGeom prst="rect">
            <a:avLst/>
          </a:prstGeom>
        </p:spPr>
      </p:pic>
      <p:sp>
        <p:nvSpPr>
          <p:cNvPr id="5" name="TextBox 4"/>
          <p:cNvSpPr txBox="1"/>
          <p:nvPr/>
        </p:nvSpPr>
        <p:spPr>
          <a:xfrm>
            <a:off x="0" y="0"/>
            <a:ext cx="9144000" cy="584775"/>
          </a:xfrm>
          <a:prstGeom prst="rect">
            <a:avLst/>
          </a:prstGeom>
          <a:solidFill>
            <a:schemeClr val="accent6">
              <a:lumMod val="75000"/>
            </a:schemeClr>
          </a:solidFill>
        </p:spPr>
        <p:txBody>
          <a:bodyPr wrap="square" rtlCol="0">
            <a:spAutoFit/>
          </a:bodyPr>
          <a:lstStyle/>
          <a:p>
            <a:r>
              <a:rPr lang="en-US" sz="3200" dirty="0" smtClean="0">
                <a:solidFill>
                  <a:schemeClr val="bg1"/>
                </a:solidFill>
              </a:rPr>
              <a:t>1. Jesus is the Messiah-savior</a:t>
            </a:r>
            <a:endParaRPr lang="en-US" sz="3200" dirty="0">
              <a:solidFill>
                <a:schemeClr val="bg1"/>
              </a:solidFill>
            </a:endParaRPr>
          </a:p>
        </p:txBody>
      </p:sp>
      <p:sp>
        <p:nvSpPr>
          <p:cNvPr id="6" name="TextBox 5"/>
          <p:cNvSpPr txBox="1"/>
          <p:nvPr/>
        </p:nvSpPr>
        <p:spPr>
          <a:xfrm>
            <a:off x="0" y="6516130"/>
            <a:ext cx="9144000" cy="400110"/>
          </a:xfrm>
          <a:prstGeom prst="rect">
            <a:avLst/>
          </a:prstGeom>
          <a:noFill/>
        </p:spPr>
        <p:txBody>
          <a:bodyPr wrap="square" rtlCol="0">
            <a:spAutoFit/>
          </a:bodyPr>
          <a:lstStyle/>
          <a:p>
            <a:pPr algn="r"/>
            <a:r>
              <a:rPr lang="en-US" sz="2000" b="1" dirty="0" smtClean="0">
                <a:solidFill>
                  <a:schemeClr val="bg1"/>
                </a:solidFill>
              </a:rPr>
              <a:t>image ©2012 Todd Bolen / BiblePlaces.com</a:t>
            </a:r>
            <a:endParaRPr lang="en-US" sz="2000" b="1" dirty="0">
              <a:solidFill>
                <a:schemeClr val="bg1"/>
              </a:solidFill>
            </a:endParaRPr>
          </a:p>
        </p:txBody>
      </p:sp>
    </p:spTree>
    <p:extLst>
      <p:ext uri="{BB962C8B-B14F-4D97-AF65-F5344CB8AC3E}">
        <p14:creationId xmlns:p14="http://schemas.microsoft.com/office/powerpoint/2010/main" val="307055147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068"/>
          <a:stretch/>
        </p:blipFill>
        <p:spPr>
          <a:xfrm>
            <a:off x="0" y="584775"/>
            <a:ext cx="9144000" cy="6273225"/>
          </a:xfrm>
          <a:prstGeom prst="rect">
            <a:avLst/>
          </a:prstGeom>
        </p:spPr>
      </p:pic>
      <p:sp>
        <p:nvSpPr>
          <p:cNvPr id="5" name="TextBox 4"/>
          <p:cNvSpPr txBox="1"/>
          <p:nvPr/>
        </p:nvSpPr>
        <p:spPr>
          <a:xfrm>
            <a:off x="0" y="0"/>
            <a:ext cx="9144000" cy="1077218"/>
          </a:xfrm>
          <a:prstGeom prst="rect">
            <a:avLst/>
          </a:prstGeom>
          <a:solidFill>
            <a:schemeClr val="accent6">
              <a:lumMod val="75000"/>
            </a:schemeClr>
          </a:solidFill>
        </p:spPr>
        <p:txBody>
          <a:bodyPr wrap="square" rtlCol="0">
            <a:spAutoFit/>
          </a:bodyPr>
          <a:lstStyle/>
          <a:p>
            <a:r>
              <a:rPr lang="en-US" sz="3200" dirty="0" smtClean="0">
                <a:solidFill>
                  <a:schemeClr val="bg1"/>
                </a:solidFill>
              </a:rPr>
              <a:t>1. Jesus is the Messiah-savior</a:t>
            </a:r>
          </a:p>
          <a:p>
            <a:r>
              <a:rPr lang="en-US" sz="3200" dirty="0" smtClean="0">
                <a:solidFill>
                  <a:schemeClr val="bg1"/>
                </a:solidFill>
              </a:rPr>
              <a:t>2. Our identity is found in Christ</a:t>
            </a:r>
            <a:endParaRPr lang="en-US" sz="3200" dirty="0">
              <a:solidFill>
                <a:schemeClr val="bg1"/>
              </a:solidFill>
            </a:endParaRPr>
          </a:p>
        </p:txBody>
      </p:sp>
      <p:sp>
        <p:nvSpPr>
          <p:cNvPr id="6" name="TextBox 5"/>
          <p:cNvSpPr txBox="1"/>
          <p:nvPr/>
        </p:nvSpPr>
        <p:spPr>
          <a:xfrm>
            <a:off x="0" y="6516130"/>
            <a:ext cx="9144000" cy="400110"/>
          </a:xfrm>
          <a:prstGeom prst="rect">
            <a:avLst/>
          </a:prstGeom>
          <a:noFill/>
        </p:spPr>
        <p:txBody>
          <a:bodyPr wrap="square" rtlCol="0">
            <a:spAutoFit/>
          </a:bodyPr>
          <a:lstStyle/>
          <a:p>
            <a:pPr algn="r"/>
            <a:r>
              <a:rPr lang="en-US" sz="2000" b="1" dirty="0" smtClean="0">
                <a:solidFill>
                  <a:schemeClr val="bg1"/>
                </a:solidFill>
              </a:rPr>
              <a:t>image ©2012 Todd Bolen / BiblePlaces.com</a:t>
            </a:r>
            <a:endParaRPr lang="en-US" sz="2000" b="1" dirty="0">
              <a:solidFill>
                <a:schemeClr val="bg1"/>
              </a:solidFill>
            </a:endParaRPr>
          </a:p>
        </p:txBody>
      </p:sp>
    </p:spTree>
    <p:extLst>
      <p:ext uri="{BB962C8B-B14F-4D97-AF65-F5344CB8AC3E}">
        <p14:creationId xmlns:p14="http://schemas.microsoft.com/office/powerpoint/2010/main" val="157268569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068"/>
          <a:stretch/>
        </p:blipFill>
        <p:spPr>
          <a:xfrm>
            <a:off x="0" y="584775"/>
            <a:ext cx="9144000" cy="6273225"/>
          </a:xfrm>
          <a:prstGeom prst="rect">
            <a:avLst/>
          </a:prstGeom>
        </p:spPr>
      </p:pic>
      <p:sp>
        <p:nvSpPr>
          <p:cNvPr id="5" name="TextBox 4"/>
          <p:cNvSpPr txBox="1"/>
          <p:nvPr/>
        </p:nvSpPr>
        <p:spPr>
          <a:xfrm>
            <a:off x="0" y="0"/>
            <a:ext cx="9144000" cy="1569660"/>
          </a:xfrm>
          <a:prstGeom prst="rect">
            <a:avLst/>
          </a:prstGeom>
          <a:solidFill>
            <a:schemeClr val="accent6">
              <a:lumMod val="75000"/>
            </a:schemeClr>
          </a:solidFill>
        </p:spPr>
        <p:txBody>
          <a:bodyPr wrap="square" rtlCol="0">
            <a:spAutoFit/>
          </a:bodyPr>
          <a:lstStyle/>
          <a:p>
            <a:r>
              <a:rPr lang="en-US" sz="3200" dirty="0" smtClean="0">
                <a:solidFill>
                  <a:schemeClr val="bg1"/>
                </a:solidFill>
              </a:rPr>
              <a:t>1. Jesus is the Messiah-savior</a:t>
            </a:r>
          </a:p>
          <a:p>
            <a:r>
              <a:rPr lang="en-US" sz="3200" dirty="0" smtClean="0">
                <a:solidFill>
                  <a:schemeClr val="bg1"/>
                </a:solidFill>
              </a:rPr>
              <a:t>2. Our identity is found in Christ</a:t>
            </a:r>
          </a:p>
          <a:p>
            <a:r>
              <a:rPr lang="en-US" sz="3200" dirty="0" smtClean="0">
                <a:solidFill>
                  <a:schemeClr val="bg1"/>
                </a:solidFill>
              </a:rPr>
              <a:t>3. Believers are secure in position as “holy ones”</a:t>
            </a:r>
            <a:endParaRPr lang="en-US" sz="3200" dirty="0">
              <a:solidFill>
                <a:schemeClr val="bg1"/>
              </a:solidFill>
            </a:endParaRPr>
          </a:p>
        </p:txBody>
      </p:sp>
      <p:sp>
        <p:nvSpPr>
          <p:cNvPr id="6" name="TextBox 5"/>
          <p:cNvSpPr txBox="1"/>
          <p:nvPr/>
        </p:nvSpPr>
        <p:spPr>
          <a:xfrm>
            <a:off x="0" y="6516130"/>
            <a:ext cx="9144000" cy="400110"/>
          </a:xfrm>
          <a:prstGeom prst="rect">
            <a:avLst/>
          </a:prstGeom>
          <a:noFill/>
        </p:spPr>
        <p:txBody>
          <a:bodyPr wrap="square" rtlCol="0">
            <a:spAutoFit/>
          </a:bodyPr>
          <a:lstStyle/>
          <a:p>
            <a:pPr algn="r"/>
            <a:r>
              <a:rPr lang="en-US" sz="2000" b="1" dirty="0" smtClean="0">
                <a:solidFill>
                  <a:schemeClr val="bg1"/>
                </a:solidFill>
              </a:rPr>
              <a:t>image ©2012 Todd Bolen / BiblePlaces.com</a:t>
            </a:r>
            <a:endParaRPr lang="en-US" sz="2000" b="1" dirty="0">
              <a:solidFill>
                <a:schemeClr val="bg1"/>
              </a:solidFill>
            </a:endParaRPr>
          </a:p>
        </p:txBody>
      </p:sp>
    </p:spTree>
    <p:extLst>
      <p:ext uri="{BB962C8B-B14F-4D97-AF65-F5344CB8AC3E}">
        <p14:creationId xmlns:p14="http://schemas.microsoft.com/office/powerpoint/2010/main" val="81870134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068"/>
          <a:stretch/>
        </p:blipFill>
        <p:spPr>
          <a:xfrm>
            <a:off x="0" y="584775"/>
            <a:ext cx="9144000" cy="6273225"/>
          </a:xfrm>
          <a:prstGeom prst="rect">
            <a:avLst/>
          </a:prstGeom>
        </p:spPr>
      </p:pic>
      <p:sp>
        <p:nvSpPr>
          <p:cNvPr id="5" name="TextBox 4"/>
          <p:cNvSpPr txBox="1"/>
          <p:nvPr/>
        </p:nvSpPr>
        <p:spPr>
          <a:xfrm>
            <a:off x="0" y="0"/>
            <a:ext cx="9144000" cy="2062103"/>
          </a:xfrm>
          <a:prstGeom prst="rect">
            <a:avLst/>
          </a:prstGeom>
          <a:solidFill>
            <a:schemeClr val="accent6">
              <a:lumMod val="75000"/>
            </a:schemeClr>
          </a:solidFill>
        </p:spPr>
        <p:txBody>
          <a:bodyPr wrap="square" rtlCol="0">
            <a:spAutoFit/>
          </a:bodyPr>
          <a:lstStyle/>
          <a:p>
            <a:r>
              <a:rPr lang="en-US" sz="3200" dirty="0" smtClean="0">
                <a:solidFill>
                  <a:schemeClr val="bg1"/>
                </a:solidFill>
              </a:rPr>
              <a:t>1. Jesus is the Messiah-savior</a:t>
            </a:r>
          </a:p>
          <a:p>
            <a:r>
              <a:rPr lang="en-US" sz="3200" dirty="0" smtClean="0">
                <a:solidFill>
                  <a:schemeClr val="bg1"/>
                </a:solidFill>
              </a:rPr>
              <a:t>2. Our identity is found in Christ</a:t>
            </a:r>
          </a:p>
          <a:p>
            <a:r>
              <a:rPr lang="en-US" sz="3200" dirty="0" smtClean="0">
                <a:solidFill>
                  <a:schemeClr val="bg1"/>
                </a:solidFill>
              </a:rPr>
              <a:t>3. Believers are secure in position as “holy ones”</a:t>
            </a:r>
          </a:p>
          <a:p>
            <a:r>
              <a:rPr lang="en-US" sz="3200" dirty="0" smtClean="0">
                <a:solidFill>
                  <a:schemeClr val="bg1"/>
                </a:solidFill>
              </a:rPr>
              <a:t>4. Believers should grow to be slaves for Christ</a:t>
            </a:r>
          </a:p>
        </p:txBody>
      </p:sp>
      <p:sp>
        <p:nvSpPr>
          <p:cNvPr id="6" name="TextBox 5"/>
          <p:cNvSpPr txBox="1"/>
          <p:nvPr/>
        </p:nvSpPr>
        <p:spPr>
          <a:xfrm>
            <a:off x="0" y="6516130"/>
            <a:ext cx="9144000" cy="400110"/>
          </a:xfrm>
          <a:prstGeom prst="rect">
            <a:avLst/>
          </a:prstGeom>
          <a:noFill/>
        </p:spPr>
        <p:txBody>
          <a:bodyPr wrap="square" rtlCol="0">
            <a:spAutoFit/>
          </a:bodyPr>
          <a:lstStyle/>
          <a:p>
            <a:pPr algn="r"/>
            <a:r>
              <a:rPr lang="en-US" sz="2000" b="1" dirty="0" smtClean="0">
                <a:solidFill>
                  <a:schemeClr val="bg1"/>
                </a:solidFill>
              </a:rPr>
              <a:t>image ©2012 Todd Bolen / BiblePlaces.com</a:t>
            </a:r>
            <a:endParaRPr lang="en-US" sz="2000" b="1" dirty="0">
              <a:solidFill>
                <a:schemeClr val="bg1"/>
              </a:solidFill>
            </a:endParaRPr>
          </a:p>
        </p:txBody>
      </p:sp>
    </p:spTree>
    <p:extLst>
      <p:ext uri="{BB962C8B-B14F-4D97-AF65-F5344CB8AC3E}">
        <p14:creationId xmlns:p14="http://schemas.microsoft.com/office/powerpoint/2010/main" val="427607064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41668" y="1030310"/>
            <a:ext cx="875763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5532" y="296214"/>
            <a:ext cx="8409904" cy="584775"/>
          </a:xfrm>
          <a:prstGeom prst="rect">
            <a:avLst/>
          </a:prstGeom>
          <a:noFill/>
        </p:spPr>
        <p:txBody>
          <a:bodyPr wrap="square" rtlCol="0">
            <a:spAutoFit/>
          </a:bodyPr>
          <a:lstStyle/>
          <a:p>
            <a:r>
              <a:rPr lang="en-US" sz="3200" dirty="0" smtClean="0">
                <a:solidFill>
                  <a:schemeClr val="bg1"/>
                </a:solidFill>
              </a:rPr>
              <a:t>AD45		AD50		AD55		AD60		AD65</a:t>
            </a:r>
            <a:endParaRPr lang="en-US" sz="3200" dirty="0">
              <a:solidFill>
                <a:schemeClr val="bg1"/>
              </a:solidFill>
            </a:endParaRPr>
          </a:p>
        </p:txBody>
      </p:sp>
      <p:cxnSp>
        <p:nvCxnSpPr>
          <p:cNvPr id="8" name="Straight Connector 7"/>
          <p:cNvCxnSpPr/>
          <p:nvPr/>
        </p:nvCxnSpPr>
        <p:spPr>
          <a:xfrm flipV="1">
            <a:off x="360608" y="386366"/>
            <a:ext cx="0" cy="6439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187262" y="386366"/>
            <a:ext cx="0" cy="6439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013915" y="379927"/>
            <a:ext cx="0" cy="6439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853448" y="386366"/>
            <a:ext cx="0" cy="6439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680101" y="386366"/>
            <a:ext cx="0" cy="6439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03926" y="1030310"/>
            <a:ext cx="0" cy="643944"/>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867695" y="1030310"/>
            <a:ext cx="0" cy="643944"/>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1955442"/>
            <a:ext cx="9144000" cy="4339650"/>
          </a:xfrm>
          <a:prstGeom prst="rect">
            <a:avLst/>
          </a:prstGeom>
          <a:noFill/>
        </p:spPr>
        <p:txBody>
          <a:bodyPr wrap="square" rtlCol="0">
            <a:spAutoFit/>
          </a:bodyPr>
          <a:lstStyle/>
          <a:p>
            <a:r>
              <a:rPr lang="en-US" sz="3200" b="1" dirty="0" smtClean="0">
                <a:solidFill>
                  <a:srgbClr val="FFFF00"/>
                </a:solidFill>
              </a:rPr>
              <a:t>A</a:t>
            </a:r>
            <a:r>
              <a:rPr lang="en-US" sz="3200" dirty="0" smtClean="0">
                <a:solidFill>
                  <a:schemeClr val="bg1"/>
                </a:solidFill>
              </a:rPr>
              <a:t>. AD49-52:  2</a:t>
            </a:r>
            <a:r>
              <a:rPr lang="en-US" sz="3200" baseline="30000" dirty="0" smtClean="0">
                <a:solidFill>
                  <a:schemeClr val="bg1"/>
                </a:solidFill>
              </a:rPr>
              <a:t>nd</a:t>
            </a:r>
            <a:r>
              <a:rPr lang="en-US" sz="3200" dirty="0" smtClean="0">
                <a:solidFill>
                  <a:schemeClr val="bg1"/>
                </a:solidFill>
              </a:rPr>
              <a:t> Missionary Journey; Paul met Timothy before founding the church at Philippi.</a:t>
            </a:r>
          </a:p>
          <a:p>
            <a:endParaRPr lang="en-US" sz="2800" dirty="0" smtClean="0">
              <a:solidFill>
                <a:schemeClr val="bg1"/>
              </a:solidFill>
            </a:endParaRPr>
          </a:p>
          <a:p>
            <a:r>
              <a:rPr lang="en-US" sz="3200" b="1" dirty="0" smtClean="0">
                <a:solidFill>
                  <a:srgbClr val="FFFF00"/>
                </a:solidFill>
              </a:rPr>
              <a:t>B</a:t>
            </a:r>
            <a:r>
              <a:rPr lang="en-US" sz="3200" dirty="0" smtClean="0">
                <a:solidFill>
                  <a:schemeClr val="bg1"/>
                </a:solidFill>
              </a:rPr>
              <a:t>. AD53-57:  3</a:t>
            </a:r>
            <a:r>
              <a:rPr lang="en-US" sz="3200" baseline="30000" dirty="0" smtClean="0">
                <a:solidFill>
                  <a:schemeClr val="bg1"/>
                </a:solidFill>
              </a:rPr>
              <a:t>rd</a:t>
            </a:r>
            <a:r>
              <a:rPr lang="en-US" sz="3200" dirty="0" smtClean="0">
                <a:solidFill>
                  <a:schemeClr val="bg1"/>
                </a:solidFill>
              </a:rPr>
              <a:t> Missionary Journey; Paul and Timothy revisited the Philippian church.</a:t>
            </a:r>
          </a:p>
          <a:p>
            <a:endParaRPr lang="en-US" sz="2800" dirty="0">
              <a:solidFill>
                <a:schemeClr val="bg1"/>
              </a:solidFill>
            </a:endParaRPr>
          </a:p>
          <a:p>
            <a:r>
              <a:rPr lang="en-US" sz="3200" b="1" dirty="0" smtClean="0">
                <a:solidFill>
                  <a:srgbClr val="FFFF00"/>
                </a:solidFill>
              </a:rPr>
              <a:t>C</a:t>
            </a:r>
            <a:r>
              <a:rPr lang="en-US" sz="3200" dirty="0" smtClean="0">
                <a:solidFill>
                  <a:schemeClr val="bg1"/>
                </a:solidFill>
              </a:rPr>
              <a:t>. AD57-60:  Paul was imprisoned in Caesarea.</a:t>
            </a:r>
          </a:p>
          <a:p>
            <a:endParaRPr lang="en-US" sz="2800" dirty="0">
              <a:solidFill>
                <a:schemeClr val="bg1"/>
              </a:solidFill>
            </a:endParaRPr>
          </a:p>
          <a:p>
            <a:r>
              <a:rPr lang="en-US" sz="3200" b="1" dirty="0" smtClean="0">
                <a:solidFill>
                  <a:srgbClr val="FFFF00"/>
                </a:solidFill>
              </a:rPr>
              <a:t>D</a:t>
            </a:r>
            <a:r>
              <a:rPr lang="en-US" sz="3200" dirty="0" smtClean="0">
                <a:solidFill>
                  <a:schemeClr val="bg1"/>
                </a:solidFill>
              </a:rPr>
              <a:t>. AD60-62:  Paul was imprisoned in Rome.</a:t>
            </a:r>
            <a:endParaRPr lang="en-US" sz="3200" dirty="0">
              <a:solidFill>
                <a:schemeClr val="bg1"/>
              </a:solidFill>
            </a:endParaRPr>
          </a:p>
        </p:txBody>
      </p:sp>
      <p:sp>
        <p:nvSpPr>
          <p:cNvPr id="16" name="TextBox 15"/>
          <p:cNvSpPr txBox="1"/>
          <p:nvPr/>
        </p:nvSpPr>
        <p:spPr>
          <a:xfrm>
            <a:off x="2182967" y="1130868"/>
            <a:ext cx="631064" cy="584775"/>
          </a:xfrm>
          <a:prstGeom prst="rect">
            <a:avLst/>
          </a:prstGeom>
          <a:noFill/>
        </p:spPr>
        <p:txBody>
          <a:bodyPr wrap="square" rtlCol="0">
            <a:spAutoFit/>
          </a:bodyPr>
          <a:lstStyle/>
          <a:p>
            <a:r>
              <a:rPr lang="en-US" sz="3200" b="1" dirty="0" smtClean="0">
                <a:solidFill>
                  <a:srgbClr val="FFFF00"/>
                </a:solidFill>
              </a:rPr>
              <a:t>A</a:t>
            </a:r>
            <a:endParaRPr lang="en-US" sz="3200" b="1" dirty="0">
              <a:solidFill>
                <a:srgbClr val="FFFF00"/>
              </a:solidFill>
            </a:endParaRPr>
          </a:p>
        </p:txBody>
      </p:sp>
      <p:cxnSp>
        <p:nvCxnSpPr>
          <p:cNvPr id="17" name="Straight Connector 16"/>
          <p:cNvCxnSpPr/>
          <p:nvPr/>
        </p:nvCxnSpPr>
        <p:spPr>
          <a:xfrm flipV="1">
            <a:off x="3241182" y="1023871"/>
            <a:ext cx="0" cy="643944"/>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99903" y="1030310"/>
            <a:ext cx="0" cy="643944"/>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23065" y="1130867"/>
            <a:ext cx="631064" cy="584775"/>
          </a:xfrm>
          <a:prstGeom prst="rect">
            <a:avLst/>
          </a:prstGeom>
          <a:noFill/>
        </p:spPr>
        <p:txBody>
          <a:bodyPr wrap="square" rtlCol="0">
            <a:spAutoFit/>
          </a:bodyPr>
          <a:lstStyle/>
          <a:p>
            <a:r>
              <a:rPr lang="en-US" sz="3200" b="1" dirty="0">
                <a:solidFill>
                  <a:srgbClr val="FFFF00"/>
                </a:solidFill>
              </a:rPr>
              <a:t>B</a:t>
            </a:r>
          </a:p>
        </p:txBody>
      </p:sp>
      <p:cxnSp>
        <p:nvCxnSpPr>
          <p:cNvPr id="20" name="Straight Connector 19"/>
          <p:cNvCxnSpPr/>
          <p:nvPr/>
        </p:nvCxnSpPr>
        <p:spPr>
          <a:xfrm flipV="1">
            <a:off x="5853448" y="1030310"/>
            <a:ext cx="0" cy="643944"/>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01684" y="1030310"/>
            <a:ext cx="0" cy="643944"/>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58624" y="1126878"/>
            <a:ext cx="631064" cy="584775"/>
          </a:xfrm>
          <a:prstGeom prst="rect">
            <a:avLst/>
          </a:prstGeom>
          <a:noFill/>
        </p:spPr>
        <p:txBody>
          <a:bodyPr wrap="square" rtlCol="0">
            <a:spAutoFit/>
          </a:bodyPr>
          <a:lstStyle/>
          <a:p>
            <a:r>
              <a:rPr lang="en-US" sz="3200" b="1" dirty="0" smtClean="0">
                <a:solidFill>
                  <a:srgbClr val="FFFF00"/>
                </a:solidFill>
              </a:rPr>
              <a:t>D</a:t>
            </a:r>
            <a:endParaRPr lang="en-US" sz="3200" b="1" dirty="0">
              <a:solidFill>
                <a:srgbClr val="FFFF00"/>
              </a:solidFill>
            </a:endParaRPr>
          </a:p>
        </p:txBody>
      </p:sp>
      <p:sp>
        <p:nvSpPr>
          <p:cNvPr id="23" name="TextBox 22"/>
          <p:cNvSpPr txBox="1"/>
          <p:nvPr/>
        </p:nvSpPr>
        <p:spPr>
          <a:xfrm>
            <a:off x="4976609" y="1126878"/>
            <a:ext cx="631064" cy="584775"/>
          </a:xfrm>
          <a:prstGeom prst="rect">
            <a:avLst/>
          </a:prstGeom>
          <a:noFill/>
        </p:spPr>
        <p:txBody>
          <a:bodyPr wrap="square" rtlCol="0">
            <a:spAutoFit/>
          </a:bodyPr>
          <a:lstStyle/>
          <a:p>
            <a:r>
              <a:rPr lang="en-US" sz="3200" b="1" dirty="0" smtClean="0">
                <a:solidFill>
                  <a:srgbClr val="FFFF00"/>
                </a:solidFill>
              </a:rPr>
              <a:t>C</a:t>
            </a:r>
            <a:endParaRPr lang="en-US" sz="3200" b="1" dirty="0">
              <a:solidFill>
                <a:srgbClr val="FFFF00"/>
              </a:solidFill>
            </a:endParaRPr>
          </a:p>
        </p:txBody>
      </p:sp>
    </p:spTree>
    <p:extLst>
      <p:ext uri="{BB962C8B-B14F-4D97-AF65-F5344CB8AC3E}">
        <p14:creationId xmlns:p14="http://schemas.microsoft.com/office/powerpoint/2010/main" val="66170610"/>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068"/>
          <a:stretch/>
        </p:blipFill>
        <p:spPr>
          <a:xfrm>
            <a:off x="0" y="584775"/>
            <a:ext cx="9144000" cy="6273225"/>
          </a:xfrm>
          <a:prstGeom prst="rect">
            <a:avLst/>
          </a:prstGeom>
        </p:spPr>
      </p:pic>
      <p:sp>
        <p:nvSpPr>
          <p:cNvPr id="5" name="TextBox 4"/>
          <p:cNvSpPr txBox="1"/>
          <p:nvPr/>
        </p:nvSpPr>
        <p:spPr>
          <a:xfrm>
            <a:off x="0" y="0"/>
            <a:ext cx="9144000" cy="2554545"/>
          </a:xfrm>
          <a:prstGeom prst="rect">
            <a:avLst/>
          </a:prstGeom>
          <a:solidFill>
            <a:schemeClr val="accent6">
              <a:lumMod val="75000"/>
            </a:schemeClr>
          </a:solidFill>
        </p:spPr>
        <p:txBody>
          <a:bodyPr wrap="square" rtlCol="0">
            <a:spAutoFit/>
          </a:bodyPr>
          <a:lstStyle/>
          <a:p>
            <a:r>
              <a:rPr lang="en-US" sz="3200" dirty="0" smtClean="0">
                <a:solidFill>
                  <a:schemeClr val="bg1"/>
                </a:solidFill>
              </a:rPr>
              <a:t>1. Jesus is the Messiah-savior</a:t>
            </a:r>
          </a:p>
          <a:p>
            <a:r>
              <a:rPr lang="en-US" sz="3200" dirty="0" smtClean="0">
                <a:solidFill>
                  <a:schemeClr val="bg1"/>
                </a:solidFill>
              </a:rPr>
              <a:t>2. Our identity is found in Christ</a:t>
            </a:r>
          </a:p>
          <a:p>
            <a:r>
              <a:rPr lang="en-US" sz="3200" dirty="0" smtClean="0">
                <a:solidFill>
                  <a:schemeClr val="bg1"/>
                </a:solidFill>
              </a:rPr>
              <a:t>3. Believers are secure in position as “holy ones”</a:t>
            </a:r>
          </a:p>
          <a:p>
            <a:r>
              <a:rPr lang="en-US" sz="3200" dirty="0" smtClean="0">
                <a:solidFill>
                  <a:schemeClr val="bg1"/>
                </a:solidFill>
              </a:rPr>
              <a:t>4. Believers should grow to be slaves for Christ</a:t>
            </a:r>
          </a:p>
          <a:p>
            <a:r>
              <a:rPr lang="en-US" sz="3200" dirty="0" smtClean="0">
                <a:solidFill>
                  <a:schemeClr val="bg1"/>
                </a:solidFill>
              </a:rPr>
              <a:t>5. We should have unity to defend sound doctrine</a:t>
            </a:r>
            <a:endParaRPr lang="en-US" sz="3200" dirty="0" smtClean="0">
              <a:solidFill>
                <a:schemeClr val="bg1"/>
              </a:solidFill>
            </a:endParaRPr>
          </a:p>
        </p:txBody>
      </p:sp>
      <p:sp>
        <p:nvSpPr>
          <p:cNvPr id="6" name="TextBox 5"/>
          <p:cNvSpPr txBox="1"/>
          <p:nvPr/>
        </p:nvSpPr>
        <p:spPr>
          <a:xfrm>
            <a:off x="0" y="6516130"/>
            <a:ext cx="9144000" cy="400110"/>
          </a:xfrm>
          <a:prstGeom prst="rect">
            <a:avLst/>
          </a:prstGeom>
          <a:noFill/>
        </p:spPr>
        <p:txBody>
          <a:bodyPr wrap="square" rtlCol="0">
            <a:spAutoFit/>
          </a:bodyPr>
          <a:lstStyle/>
          <a:p>
            <a:pPr algn="r"/>
            <a:r>
              <a:rPr lang="en-US" sz="2000" b="1" dirty="0" smtClean="0">
                <a:solidFill>
                  <a:schemeClr val="bg1"/>
                </a:solidFill>
              </a:rPr>
              <a:t>image ©2012 Todd Bolen / BiblePlaces.com</a:t>
            </a:r>
            <a:endParaRPr lang="en-US" sz="2000" b="1" dirty="0">
              <a:solidFill>
                <a:schemeClr val="bg1"/>
              </a:solidFill>
            </a:endParaRPr>
          </a:p>
        </p:txBody>
      </p:sp>
    </p:spTree>
    <p:extLst>
      <p:ext uri="{BB962C8B-B14F-4D97-AF65-F5344CB8AC3E}">
        <p14:creationId xmlns:p14="http://schemas.microsoft.com/office/powerpoint/2010/main" val="428990500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25" name="Straight Connector 24"/>
          <p:cNvCxnSpPr/>
          <p:nvPr/>
        </p:nvCxnSpPr>
        <p:spPr>
          <a:xfrm>
            <a:off x="4695568" y="74141"/>
            <a:ext cx="0" cy="6656173"/>
          </a:xfrm>
          <a:prstGeom prst="line">
            <a:avLst/>
          </a:prstGeom>
          <a:ln w="254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 y="0"/>
            <a:ext cx="2520779"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smtClean="0"/>
              <a:t>Cultic Legalists</a:t>
            </a:r>
            <a:endParaRPr lang="en-US" sz="3200" dirty="0"/>
          </a:p>
        </p:txBody>
      </p:sp>
      <p:sp>
        <p:nvSpPr>
          <p:cNvPr id="7" name="Rectangle 6"/>
          <p:cNvSpPr/>
          <p:nvPr/>
        </p:nvSpPr>
        <p:spPr>
          <a:xfrm>
            <a:off x="-1" y="1820562"/>
            <a:ext cx="25207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False Gospel</a:t>
            </a:r>
            <a:endParaRPr lang="en-US" sz="3200" dirty="0"/>
          </a:p>
        </p:txBody>
      </p:sp>
      <p:sp>
        <p:nvSpPr>
          <p:cNvPr id="9" name="Oval 8"/>
          <p:cNvSpPr/>
          <p:nvPr/>
        </p:nvSpPr>
        <p:spPr>
          <a:xfrm>
            <a:off x="3272801" y="2743368"/>
            <a:ext cx="2586915"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smtClean="0"/>
              <a:t>Philippians</a:t>
            </a:r>
            <a:endParaRPr lang="en-US" sz="3200" dirty="0"/>
          </a:p>
        </p:txBody>
      </p:sp>
      <p:sp>
        <p:nvSpPr>
          <p:cNvPr id="13" name="Down Arrow 12"/>
          <p:cNvSpPr/>
          <p:nvPr/>
        </p:nvSpPr>
        <p:spPr>
          <a:xfrm>
            <a:off x="1062679" y="1046205"/>
            <a:ext cx="395418" cy="782595"/>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14" name="Down Arrow 13"/>
          <p:cNvSpPr/>
          <p:nvPr/>
        </p:nvSpPr>
        <p:spPr>
          <a:xfrm rot="19029525">
            <a:off x="2807901" y="1749738"/>
            <a:ext cx="395418" cy="153891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16" name="TextBox 15"/>
          <p:cNvSpPr txBox="1"/>
          <p:nvPr/>
        </p:nvSpPr>
        <p:spPr>
          <a:xfrm>
            <a:off x="197708" y="1161535"/>
            <a:ext cx="864971" cy="584775"/>
          </a:xfrm>
          <a:prstGeom prst="rect">
            <a:avLst/>
          </a:prstGeom>
          <a:noFill/>
        </p:spPr>
        <p:txBody>
          <a:bodyPr wrap="square" rtlCol="0">
            <a:spAutoFit/>
          </a:bodyPr>
          <a:lstStyle/>
          <a:p>
            <a:r>
              <a:rPr lang="en-US" sz="3200" dirty="0" smtClean="0">
                <a:solidFill>
                  <a:srgbClr val="FFFF00"/>
                </a:solidFill>
              </a:rPr>
              <a:t>use</a:t>
            </a:r>
            <a:endParaRPr lang="en-US" sz="3200" dirty="0">
              <a:solidFill>
                <a:srgbClr val="FFFF00"/>
              </a:solidFill>
            </a:endParaRPr>
          </a:p>
        </p:txBody>
      </p:sp>
      <p:sp>
        <p:nvSpPr>
          <p:cNvPr id="18" name="TextBox 17"/>
          <p:cNvSpPr txBox="1"/>
          <p:nvPr/>
        </p:nvSpPr>
        <p:spPr>
          <a:xfrm>
            <a:off x="2671791" y="1662151"/>
            <a:ext cx="2050935" cy="584775"/>
          </a:xfrm>
          <a:prstGeom prst="rect">
            <a:avLst/>
          </a:prstGeom>
          <a:noFill/>
        </p:spPr>
        <p:txBody>
          <a:bodyPr wrap="square" rtlCol="0">
            <a:spAutoFit/>
          </a:bodyPr>
          <a:lstStyle/>
          <a:p>
            <a:r>
              <a:rPr lang="en-US" sz="3200" dirty="0" smtClean="0">
                <a:solidFill>
                  <a:srgbClr val="FFFF00"/>
                </a:solidFill>
              </a:rPr>
              <a:t>to pressure</a:t>
            </a:r>
            <a:endParaRPr lang="en-US" sz="3200" dirty="0">
              <a:solidFill>
                <a:srgbClr val="FFFF00"/>
              </a:solidFill>
            </a:endParaRPr>
          </a:p>
        </p:txBody>
      </p:sp>
      <p:sp>
        <p:nvSpPr>
          <p:cNvPr id="20" name="Rectangle 19"/>
          <p:cNvSpPr/>
          <p:nvPr/>
        </p:nvSpPr>
        <p:spPr>
          <a:xfrm>
            <a:off x="-2" y="5585889"/>
            <a:ext cx="2520779" cy="1272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seek to earn righteousness</a:t>
            </a:r>
            <a:endParaRPr lang="en-US" sz="3200" dirty="0"/>
          </a:p>
        </p:txBody>
      </p:sp>
      <p:sp>
        <p:nvSpPr>
          <p:cNvPr id="22" name="Down Arrow 21"/>
          <p:cNvSpPr/>
          <p:nvPr/>
        </p:nvSpPr>
        <p:spPr>
          <a:xfrm rot="2528097">
            <a:off x="2541079" y="3234828"/>
            <a:ext cx="374481" cy="2697053"/>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26" name="TextBox 25"/>
          <p:cNvSpPr txBox="1"/>
          <p:nvPr/>
        </p:nvSpPr>
        <p:spPr>
          <a:xfrm>
            <a:off x="-2" y="4270405"/>
            <a:ext cx="1826400" cy="1077218"/>
          </a:xfrm>
          <a:prstGeom prst="rect">
            <a:avLst/>
          </a:prstGeom>
          <a:noFill/>
        </p:spPr>
        <p:txBody>
          <a:bodyPr wrap="square" rtlCol="0">
            <a:spAutoFit/>
          </a:bodyPr>
          <a:lstStyle/>
          <a:p>
            <a:pPr algn="ctr"/>
            <a:r>
              <a:rPr lang="en-US" sz="3200" dirty="0" smtClean="0">
                <a:solidFill>
                  <a:srgbClr val="FFFF00"/>
                </a:solidFill>
              </a:rPr>
              <a:t>to act in the flesh</a:t>
            </a:r>
            <a:endParaRPr lang="en-US" sz="3200" dirty="0">
              <a:solidFill>
                <a:srgbClr val="FFFF00"/>
              </a:solidFill>
            </a:endParaRPr>
          </a:p>
        </p:txBody>
      </p:sp>
    </p:spTree>
    <p:extLst>
      <p:ext uri="{BB962C8B-B14F-4D97-AF65-F5344CB8AC3E}">
        <p14:creationId xmlns:p14="http://schemas.microsoft.com/office/powerpoint/2010/main" val="255967708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25" name="Straight Connector 24"/>
          <p:cNvCxnSpPr/>
          <p:nvPr/>
        </p:nvCxnSpPr>
        <p:spPr>
          <a:xfrm>
            <a:off x="4695568" y="74141"/>
            <a:ext cx="0" cy="6656173"/>
          </a:xfrm>
          <a:prstGeom prst="line">
            <a:avLst/>
          </a:prstGeom>
          <a:ln w="254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 y="0"/>
            <a:ext cx="2520779"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smtClean="0"/>
              <a:t>Cultic Legalists</a:t>
            </a:r>
            <a:endParaRPr lang="en-US" sz="3200" dirty="0"/>
          </a:p>
        </p:txBody>
      </p:sp>
      <p:sp>
        <p:nvSpPr>
          <p:cNvPr id="6" name="Oval 5"/>
          <p:cNvSpPr/>
          <p:nvPr/>
        </p:nvSpPr>
        <p:spPr>
          <a:xfrm>
            <a:off x="6623221" y="0"/>
            <a:ext cx="2520779"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smtClean="0"/>
              <a:t>Paul &amp; Timothy</a:t>
            </a:r>
            <a:endParaRPr lang="en-US" sz="3200" dirty="0"/>
          </a:p>
        </p:txBody>
      </p:sp>
      <p:sp>
        <p:nvSpPr>
          <p:cNvPr id="7" name="Rectangle 6"/>
          <p:cNvSpPr/>
          <p:nvPr/>
        </p:nvSpPr>
        <p:spPr>
          <a:xfrm>
            <a:off x="-1" y="1820562"/>
            <a:ext cx="25207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False Gospel</a:t>
            </a:r>
            <a:endParaRPr lang="en-US" sz="3200" dirty="0"/>
          </a:p>
        </p:txBody>
      </p:sp>
      <p:sp>
        <p:nvSpPr>
          <p:cNvPr id="8" name="Rectangle 7"/>
          <p:cNvSpPr/>
          <p:nvPr/>
        </p:nvSpPr>
        <p:spPr>
          <a:xfrm>
            <a:off x="6623220" y="1824681"/>
            <a:ext cx="25207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True Gospel</a:t>
            </a:r>
            <a:endParaRPr lang="en-US" sz="3200" dirty="0"/>
          </a:p>
        </p:txBody>
      </p:sp>
      <p:sp>
        <p:nvSpPr>
          <p:cNvPr id="9" name="Oval 8"/>
          <p:cNvSpPr/>
          <p:nvPr/>
        </p:nvSpPr>
        <p:spPr>
          <a:xfrm>
            <a:off x="3272801" y="2743368"/>
            <a:ext cx="2586915" cy="1046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smtClean="0"/>
              <a:t>Philippians</a:t>
            </a:r>
            <a:endParaRPr lang="en-US" sz="3200" dirty="0"/>
          </a:p>
        </p:txBody>
      </p:sp>
      <p:sp>
        <p:nvSpPr>
          <p:cNvPr id="12" name="Down Arrow 11"/>
          <p:cNvSpPr/>
          <p:nvPr/>
        </p:nvSpPr>
        <p:spPr>
          <a:xfrm>
            <a:off x="7685900" y="1037967"/>
            <a:ext cx="395418" cy="782595"/>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13" name="Down Arrow 12"/>
          <p:cNvSpPr/>
          <p:nvPr/>
        </p:nvSpPr>
        <p:spPr>
          <a:xfrm>
            <a:off x="1062679" y="1046205"/>
            <a:ext cx="395418" cy="782595"/>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14" name="Down Arrow 13"/>
          <p:cNvSpPr/>
          <p:nvPr/>
        </p:nvSpPr>
        <p:spPr>
          <a:xfrm rot="19029525">
            <a:off x="2807901" y="1749738"/>
            <a:ext cx="395418" cy="153891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15" name="Down Arrow 14"/>
          <p:cNvSpPr/>
          <p:nvPr/>
        </p:nvSpPr>
        <p:spPr>
          <a:xfrm rot="2528097">
            <a:off x="5932075" y="1749145"/>
            <a:ext cx="374481" cy="1588573"/>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16" name="TextBox 15"/>
          <p:cNvSpPr txBox="1"/>
          <p:nvPr/>
        </p:nvSpPr>
        <p:spPr>
          <a:xfrm>
            <a:off x="197708" y="1161535"/>
            <a:ext cx="864971" cy="584775"/>
          </a:xfrm>
          <a:prstGeom prst="rect">
            <a:avLst/>
          </a:prstGeom>
          <a:noFill/>
        </p:spPr>
        <p:txBody>
          <a:bodyPr wrap="square" rtlCol="0">
            <a:spAutoFit/>
          </a:bodyPr>
          <a:lstStyle/>
          <a:p>
            <a:r>
              <a:rPr lang="en-US" sz="3200" dirty="0" smtClean="0">
                <a:solidFill>
                  <a:srgbClr val="FFFF00"/>
                </a:solidFill>
              </a:rPr>
              <a:t>use</a:t>
            </a:r>
            <a:endParaRPr lang="en-US" sz="3200" dirty="0">
              <a:solidFill>
                <a:srgbClr val="FFFF00"/>
              </a:solidFill>
            </a:endParaRPr>
          </a:p>
        </p:txBody>
      </p:sp>
      <p:sp>
        <p:nvSpPr>
          <p:cNvPr id="17" name="TextBox 16"/>
          <p:cNvSpPr txBox="1"/>
          <p:nvPr/>
        </p:nvSpPr>
        <p:spPr>
          <a:xfrm>
            <a:off x="8161873" y="1175892"/>
            <a:ext cx="864971" cy="523220"/>
          </a:xfrm>
          <a:prstGeom prst="rect">
            <a:avLst/>
          </a:prstGeom>
          <a:noFill/>
        </p:spPr>
        <p:txBody>
          <a:bodyPr wrap="square" rtlCol="0">
            <a:spAutoFit/>
          </a:bodyPr>
          <a:lstStyle/>
          <a:p>
            <a:r>
              <a:rPr lang="en-US" sz="2800" dirty="0" smtClean="0">
                <a:solidFill>
                  <a:srgbClr val="FFFF00"/>
                </a:solidFill>
              </a:rPr>
              <a:t>use</a:t>
            </a:r>
            <a:endParaRPr lang="en-US" sz="2800" dirty="0">
              <a:solidFill>
                <a:srgbClr val="FFFF00"/>
              </a:solidFill>
            </a:endParaRPr>
          </a:p>
        </p:txBody>
      </p:sp>
      <p:sp>
        <p:nvSpPr>
          <p:cNvPr id="18" name="TextBox 17"/>
          <p:cNvSpPr txBox="1"/>
          <p:nvPr/>
        </p:nvSpPr>
        <p:spPr>
          <a:xfrm>
            <a:off x="2671791" y="1662151"/>
            <a:ext cx="2050935" cy="584775"/>
          </a:xfrm>
          <a:prstGeom prst="rect">
            <a:avLst/>
          </a:prstGeom>
          <a:noFill/>
        </p:spPr>
        <p:txBody>
          <a:bodyPr wrap="square" rtlCol="0">
            <a:spAutoFit/>
          </a:bodyPr>
          <a:lstStyle/>
          <a:p>
            <a:r>
              <a:rPr lang="en-US" sz="3200" dirty="0" smtClean="0">
                <a:solidFill>
                  <a:srgbClr val="FFFF00"/>
                </a:solidFill>
              </a:rPr>
              <a:t>to pressure</a:t>
            </a:r>
            <a:endParaRPr lang="en-US" sz="3200" dirty="0">
              <a:solidFill>
                <a:srgbClr val="FFFF00"/>
              </a:solidFill>
            </a:endParaRPr>
          </a:p>
        </p:txBody>
      </p:sp>
      <p:sp>
        <p:nvSpPr>
          <p:cNvPr id="19" name="TextBox 18"/>
          <p:cNvSpPr txBox="1"/>
          <p:nvPr/>
        </p:nvSpPr>
        <p:spPr>
          <a:xfrm>
            <a:off x="4732824" y="1701308"/>
            <a:ext cx="1726370" cy="584775"/>
          </a:xfrm>
          <a:prstGeom prst="rect">
            <a:avLst/>
          </a:prstGeom>
          <a:noFill/>
        </p:spPr>
        <p:txBody>
          <a:bodyPr wrap="square" rtlCol="0">
            <a:spAutoFit/>
          </a:bodyPr>
          <a:lstStyle/>
          <a:p>
            <a:r>
              <a:rPr lang="en-US" sz="3200" dirty="0" smtClean="0">
                <a:solidFill>
                  <a:srgbClr val="FFFF00"/>
                </a:solidFill>
              </a:rPr>
              <a:t>to exhort</a:t>
            </a:r>
            <a:endParaRPr lang="en-US" sz="3200" dirty="0">
              <a:solidFill>
                <a:srgbClr val="FFFF00"/>
              </a:solidFill>
            </a:endParaRPr>
          </a:p>
        </p:txBody>
      </p:sp>
      <p:sp>
        <p:nvSpPr>
          <p:cNvPr id="20" name="Rectangle 19"/>
          <p:cNvSpPr/>
          <p:nvPr/>
        </p:nvSpPr>
        <p:spPr>
          <a:xfrm>
            <a:off x="-2" y="5585889"/>
            <a:ext cx="2520779" cy="1272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seek to earn righteousness</a:t>
            </a:r>
            <a:endParaRPr lang="en-US" sz="3200" dirty="0"/>
          </a:p>
        </p:txBody>
      </p:sp>
      <p:sp>
        <p:nvSpPr>
          <p:cNvPr id="21" name="Rectangle 20"/>
          <p:cNvSpPr/>
          <p:nvPr/>
        </p:nvSpPr>
        <p:spPr>
          <a:xfrm>
            <a:off x="6246255" y="5585889"/>
            <a:ext cx="2897744" cy="1272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trust in imputed righteousness</a:t>
            </a:r>
            <a:endParaRPr lang="en-US" sz="3200" dirty="0"/>
          </a:p>
        </p:txBody>
      </p:sp>
      <p:sp>
        <p:nvSpPr>
          <p:cNvPr id="22" name="Down Arrow 21"/>
          <p:cNvSpPr/>
          <p:nvPr/>
        </p:nvSpPr>
        <p:spPr>
          <a:xfrm rot="2528097">
            <a:off x="2541079" y="3234828"/>
            <a:ext cx="374481" cy="2697053"/>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23" name="Down Arrow 22"/>
          <p:cNvSpPr/>
          <p:nvPr/>
        </p:nvSpPr>
        <p:spPr>
          <a:xfrm rot="19029525">
            <a:off x="6373115" y="3105998"/>
            <a:ext cx="395418" cy="2877373"/>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dirty="0"/>
          </a:p>
        </p:txBody>
      </p:sp>
      <p:sp>
        <p:nvSpPr>
          <p:cNvPr id="26" name="TextBox 25"/>
          <p:cNvSpPr txBox="1"/>
          <p:nvPr/>
        </p:nvSpPr>
        <p:spPr>
          <a:xfrm>
            <a:off x="-2" y="4270405"/>
            <a:ext cx="1826400" cy="1077218"/>
          </a:xfrm>
          <a:prstGeom prst="rect">
            <a:avLst/>
          </a:prstGeom>
          <a:noFill/>
        </p:spPr>
        <p:txBody>
          <a:bodyPr wrap="square" rtlCol="0">
            <a:spAutoFit/>
          </a:bodyPr>
          <a:lstStyle/>
          <a:p>
            <a:pPr algn="ctr"/>
            <a:r>
              <a:rPr lang="en-US" sz="3200" dirty="0" smtClean="0">
                <a:solidFill>
                  <a:srgbClr val="FFFF00"/>
                </a:solidFill>
              </a:rPr>
              <a:t>to act in the flesh</a:t>
            </a:r>
            <a:endParaRPr lang="en-US" sz="3200" dirty="0">
              <a:solidFill>
                <a:srgbClr val="FFFF00"/>
              </a:solidFill>
            </a:endParaRPr>
          </a:p>
        </p:txBody>
      </p:sp>
      <p:sp>
        <p:nvSpPr>
          <p:cNvPr id="27" name="TextBox 26"/>
          <p:cNvSpPr txBox="1"/>
          <p:nvPr/>
        </p:nvSpPr>
        <p:spPr>
          <a:xfrm>
            <a:off x="7170200" y="4277903"/>
            <a:ext cx="1983346" cy="1077218"/>
          </a:xfrm>
          <a:prstGeom prst="rect">
            <a:avLst/>
          </a:prstGeom>
          <a:noFill/>
        </p:spPr>
        <p:txBody>
          <a:bodyPr wrap="square" rtlCol="0">
            <a:spAutoFit/>
          </a:bodyPr>
          <a:lstStyle/>
          <a:p>
            <a:pPr algn="ctr"/>
            <a:r>
              <a:rPr lang="en-US" sz="3200" dirty="0" smtClean="0">
                <a:solidFill>
                  <a:srgbClr val="FFFF00"/>
                </a:solidFill>
              </a:rPr>
              <a:t>to act on revelation</a:t>
            </a:r>
            <a:endParaRPr lang="en-US" sz="3200" dirty="0">
              <a:solidFill>
                <a:srgbClr val="FFFF00"/>
              </a:solidFill>
            </a:endParaRPr>
          </a:p>
        </p:txBody>
      </p:sp>
    </p:spTree>
    <p:extLst>
      <p:ext uri="{BB962C8B-B14F-4D97-AF65-F5344CB8AC3E}">
        <p14:creationId xmlns:p14="http://schemas.microsoft.com/office/powerpoint/2010/main" val="261765007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285"/>
          <a:stretch/>
        </p:blipFill>
        <p:spPr>
          <a:xfrm>
            <a:off x="0" y="1645920"/>
            <a:ext cx="9144000" cy="5212080"/>
          </a:xfrm>
          <a:prstGeom prst="rect">
            <a:avLst/>
          </a:prstGeom>
        </p:spPr>
      </p:pic>
      <p:sp>
        <p:nvSpPr>
          <p:cNvPr id="5" name="TextBox 4"/>
          <p:cNvSpPr txBox="1"/>
          <p:nvPr/>
        </p:nvSpPr>
        <p:spPr>
          <a:xfrm>
            <a:off x="0" y="0"/>
            <a:ext cx="9144000" cy="2554545"/>
          </a:xfrm>
          <a:prstGeom prst="rect">
            <a:avLst/>
          </a:prstGeom>
          <a:solidFill>
            <a:schemeClr val="accent6">
              <a:lumMod val="75000"/>
            </a:schemeClr>
          </a:solidFill>
        </p:spPr>
        <p:txBody>
          <a:bodyPr wrap="square" rtlCol="0">
            <a:spAutoFit/>
          </a:bodyPr>
          <a:lstStyle/>
          <a:p>
            <a:r>
              <a:rPr lang="en-US" sz="3200" dirty="0">
                <a:solidFill>
                  <a:schemeClr val="bg1"/>
                </a:solidFill>
              </a:rPr>
              <a:t>Philippians 1.1-2 NET:  </a:t>
            </a:r>
            <a:r>
              <a:rPr lang="en-US" sz="3200" dirty="0" smtClean="0">
                <a:solidFill>
                  <a:schemeClr val="bg1"/>
                </a:solidFill>
              </a:rPr>
              <a:t>From </a:t>
            </a:r>
            <a:r>
              <a:rPr lang="en-US" sz="3200" dirty="0">
                <a:solidFill>
                  <a:schemeClr val="bg1"/>
                </a:solidFill>
              </a:rPr>
              <a:t>Paul and Timothy, slaves of Christ Jesus, to all the saints in Christ Jesus who are in Philippi, with the overseers and deacons.  Grace and peace to you from God our Father and the Lord Jesus Christ!</a:t>
            </a:r>
          </a:p>
        </p:txBody>
      </p:sp>
      <p:sp>
        <p:nvSpPr>
          <p:cNvPr id="6" name="TextBox 5"/>
          <p:cNvSpPr txBox="1"/>
          <p:nvPr/>
        </p:nvSpPr>
        <p:spPr>
          <a:xfrm>
            <a:off x="-206062" y="6457890"/>
            <a:ext cx="4906852" cy="400110"/>
          </a:xfrm>
          <a:prstGeom prst="rect">
            <a:avLst/>
          </a:prstGeom>
          <a:noFill/>
        </p:spPr>
        <p:txBody>
          <a:bodyPr wrap="square" rtlCol="0">
            <a:spAutoFit/>
          </a:bodyPr>
          <a:lstStyle/>
          <a:p>
            <a:pPr algn="r"/>
            <a:r>
              <a:rPr lang="en-US" sz="2000" b="1" dirty="0" smtClean="0"/>
              <a:t>image ©2012 Todd Bolen / BiblePlaces.com</a:t>
            </a:r>
            <a:endParaRPr lang="en-US" sz="2000" b="1" dirty="0"/>
          </a:p>
        </p:txBody>
      </p:sp>
    </p:spTree>
    <p:extLst>
      <p:ext uri="{BB962C8B-B14F-4D97-AF65-F5344CB8AC3E}">
        <p14:creationId xmlns:p14="http://schemas.microsoft.com/office/powerpoint/2010/main" val="100767429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285"/>
          <a:stretch/>
        </p:blipFill>
        <p:spPr>
          <a:xfrm>
            <a:off x="0" y="1645920"/>
            <a:ext cx="9144000" cy="5212080"/>
          </a:xfrm>
          <a:prstGeom prst="rect">
            <a:avLst/>
          </a:prstGeom>
        </p:spPr>
      </p:pic>
      <p:sp>
        <p:nvSpPr>
          <p:cNvPr id="5" name="TextBox 4"/>
          <p:cNvSpPr txBox="1"/>
          <p:nvPr/>
        </p:nvSpPr>
        <p:spPr>
          <a:xfrm>
            <a:off x="0" y="0"/>
            <a:ext cx="9144000" cy="2554545"/>
          </a:xfrm>
          <a:prstGeom prst="rect">
            <a:avLst/>
          </a:prstGeom>
          <a:solidFill>
            <a:schemeClr val="accent6">
              <a:lumMod val="75000"/>
            </a:schemeClr>
          </a:solidFill>
        </p:spPr>
        <p:txBody>
          <a:bodyPr wrap="square" rtlCol="0">
            <a:spAutoFit/>
          </a:bodyPr>
          <a:lstStyle/>
          <a:p>
            <a:r>
              <a:rPr lang="en-US" sz="3200" dirty="0">
                <a:solidFill>
                  <a:schemeClr val="bg1"/>
                </a:solidFill>
              </a:rPr>
              <a:t>Philippians 1.1-2 NET:  From Paul and Timothy, </a:t>
            </a:r>
            <a:r>
              <a:rPr lang="en-US" sz="3200" dirty="0">
                <a:solidFill>
                  <a:srgbClr val="FFFF00"/>
                </a:solidFill>
              </a:rPr>
              <a:t>slaves of Christ Jesus</a:t>
            </a:r>
            <a:r>
              <a:rPr lang="en-US" sz="3200" dirty="0">
                <a:solidFill>
                  <a:schemeClr val="bg1"/>
                </a:solidFill>
              </a:rPr>
              <a:t>, to all the </a:t>
            </a:r>
            <a:r>
              <a:rPr lang="en-US" sz="3200" dirty="0">
                <a:solidFill>
                  <a:srgbClr val="FFFF00"/>
                </a:solidFill>
              </a:rPr>
              <a:t>saints in Christ Jesus </a:t>
            </a:r>
            <a:r>
              <a:rPr lang="en-US" sz="3200" dirty="0">
                <a:solidFill>
                  <a:schemeClr val="bg1"/>
                </a:solidFill>
              </a:rPr>
              <a:t>who are in Philippi, with the overseers and deacons.  Grace and peace to you from God our Father and the Lord Jesus Christ!</a:t>
            </a:r>
          </a:p>
        </p:txBody>
      </p:sp>
      <p:sp>
        <p:nvSpPr>
          <p:cNvPr id="6" name="TextBox 5"/>
          <p:cNvSpPr txBox="1"/>
          <p:nvPr/>
        </p:nvSpPr>
        <p:spPr>
          <a:xfrm>
            <a:off x="-206062" y="6457890"/>
            <a:ext cx="4906852" cy="400110"/>
          </a:xfrm>
          <a:prstGeom prst="rect">
            <a:avLst/>
          </a:prstGeom>
          <a:noFill/>
        </p:spPr>
        <p:txBody>
          <a:bodyPr wrap="square" rtlCol="0">
            <a:spAutoFit/>
          </a:bodyPr>
          <a:lstStyle/>
          <a:p>
            <a:pPr algn="r"/>
            <a:r>
              <a:rPr lang="en-US" sz="2000" b="1" dirty="0" smtClean="0"/>
              <a:t>image ©2012 Todd Bolen / BiblePlaces.com</a:t>
            </a:r>
            <a:endParaRPr lang="en-US" sz="2000" b="1" dirty="0"/>
          </a:p>
        </p:txBody>
      </p:sp>
      <p:sp>
        <p:nvSpPr>
          <p:cNvPr id="2" name="Rounded Rectangle 1"/>
          <p:cNvSpPr/>
          <p:nvPr/>
        </p:nvSpPr>
        <p:spPr>
          <a:xfrm>
            <a:off x="7740203" y="0"/>
            <a:ext cx="1313645"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0" y="513867"/>
            <a:ext cx="2472744"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157729" y="461708"/>
            <a:ext cx="3402170"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94340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285"/>
          <a:stretch/>
        </p:blipFill>
        <p:spPr>
          <a:xfrm>
            <a:off x="0" y="1645920"/>
            <a:ext cx="9144000" cy="5212080"/>
          </a:xfrm>
          <a:prstGeom prst="rect">
            <a:avLst/>
          </a:prstGeom>
        </p:spPr>
      </p:pic>
      <p:sp>
        <p:nvSpPr>
          <p:cNvPr id="5" name="TextBox 4"/>
          <p:cNvSpPr txBox="1"/>
          <p:nvPr/>
        </p:nvSpPr>
        <p:spPr>
          <a:xfrm>
            <a:off x="0" y="0"/>
            <a:ext cx="9144000" cy="2554545"/>
          </a:xfrm>
          <a:prstGeom prst="rect">
            <a:avLst/>
          </a:prstGeom>
          <a:solidFill>
            <a:schemeClr val="accent6">
              <a:lumMod val="75000"/>
            </a:schemeClr>
          </a:solidFill>
        </p:spPr>
        <p:txBody>
          <a:bodyPr wrap="square" rtlCol="0">
            <a:spAutoFit/>
          </a:bodyPr>
          <a:lstStyle/>
          <a:p>
            <a:r>
              <a:rPr lang="en-US" sz="3200" dirty="0">
                <a:solidFill>
                  <a:schemeClr val="bg1"/>
                </a:solidFill>
              </a:rPr>
              <a:t>Philippians 1.1-2 NET:  </a:t>
            </a:r>
            <a:r>
              <a:rPr lang="en-US" sz="3200" dirty="0">
                <a:solidFill>
                  <a:srgbClr val="FFFF00"/>
                </a:solidFill>
              </a:rPr>
              <a:t>From Paul and Timothy</a:t>
            </a:r>
            <a:r>
              <a:rPr lang="en-US" sz="3200" dirty="0">
                <a:solidFill>
                  <a:schemeClr val="bg1"/>
                </a:solidFill>
              </a:rPr>
              <a:t>, slaves of Christ Jesus, to all the saints in Christ Jesus who are in Philippi, with the overseers and deacons.  Grace and peace to you from God our Father and the Lord Jesus Christ!</a:t>
            </a:r>
          </a:p>
        </p:txBody>
      </p:sp>
      <p:sp>
        <p:nvSpPr>
          <p:cNvPr id="6" name="TextBox 5"/>
          <p:cNvSpPr txBox="1"/>
          <p:nvPr/>
        </p:nvSpPr>
        <p:spPr>
          <a:xfrm>
            <a:off x="-206062" y="6457890"/>
            <a:ext cx="4906852" cy="400110"/>
          </a:xfrm>
          <a:prstGeom prst="rect">
            <a:avLst/>
          </a:prstGeom>
          <a:noFill/>
        </p:spPr>
        <p:txBody>
          <a:bodyPr wrap="square" rtlCol="0">
            <a:spAutoFit/>
          </a:bodyPr>
          <a:lstStyle/>
          <a:p>
            <a:pPr algn="r"/>
            <a:r>
              <a:rPr lang="en-US" sz="2000" b="1" dirty="0" smtClean="0"/>
              <a:t>image ©2012 Todd Bolen / BiblePlaces.com</a:t>
            </a:r>
            <a:endParaRPr lang="en-US" sz="2000" b="1" dirty="0"/>
          </a:p>
        </p:txBody>
      </p:sp>
      <p:sp>
        <p:nvSpPr>
          <p:cNvPr id="7" name="Rounded Rectangle 6"/>
          <p:cNvSpPr/>
          <p:nvPr/>
        </p:nvSpPr>
        <p:spPr>
          <a:xfrm>
            <a:off x="3773510" y="0"/>
            <a:ext cx="3979572"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57720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285"/>
          <a:stretch/>
        </p:blipFill>
        <p:spPr>
          <a:xfrm>
            <a:off x="0" y="1645920"/>
            <a:ext cx="9144000" cy="5212080"/>
          </a:xfrm>
          <a:prstGeom prst="rect">
            <a:avLst/>
          </a:prstGeom>
        </p:spPr>
      </p:pic>
      <p:sp>
        <p:nvSpPr>
          <p:cNvPr id="5" name="TextBox 4"/>
          <p:cNvSpPr txBox="1"/>
          <p:nvPr/>
        </p:nvSpPr>
        <p:spPr>
          <a:xfrm>
            <a:off x="0" y="0"/>
            <a:ext cx="9144000" cy="2554545"/>
          </a:xfrm>
          <a:prstGeom prst="rect">
            <a:avLst/>
          </a:prstGeom>
          <a:solidFill>
            <a:schemeClr val="accent6">
              <a:lumMod val="75000"/>
            </a:schemeClr>
          </a:solidFill>
        </p:spPr>
        <p:txBody>
          <a:bodyPr wrap="square" rtlCol="0">
            <a:spAutoFit/>
          </a:bodyPr>
          <a:lstStyle/>
          <a:p>
            <a:r>
              <a:rPr lang="en-US" sz="3200" dirty="0">
                <a:solidFill>
                  <a:schemeClr val="bg1"/>
                </a:solidFill>
              </a:rPr>
              <a:t>Philippians 1.1-2 NET:  </a:t>
            </a:r>
            <a:r>
              <a:rPr lang="en-US" sz="3200" dirty="0">
                <a:solidFill>
                  <a:srgbClr val="FFFF00"/>
                </a:solidFill>
              </a:rPr>
              <a:t>From Paul and Timothy, slaves of Christ Jesus</a:t>
            </a:r>
            <a:r>
              <a:rPr lang="en-US" sz="3200" dirty="0">
                <a:solidFill>
                  <a:schemeClr val="bg1"/>
                </a:solidFill>
              </a:rPr>
              <a:t>, to all the saints in Christ Jesus who are in Philippi, with the overseers and deacons.  Grace and peace to you from God our Father and the Lord Jesus Christ!</a:t>
            </a:r>
          </a:p>
        </p:txBody>
      </p:sp>
      <p:sp>
        <p:nvSpPr>
          <p:cNvPr id="6" name="TextBox 5"/>
          <p:cNvSpPr txBox="1"/>
          <p:nvPr/>
        </p:nvSpPr>
        <p:spPr>
          <a:xfrm>
            <a:off x="-206062" y="6457890"/>
            <a:ext cx="4906852" cy="400110"/>
          </a:xfrm>
          <a:prstGeom prst="rect">
            <a:avLst/>
          </a:prstGeom>
          <a:noFill/>
        </p:spPr>
        <p:txBody>
          <a:bodyPr wrap="square" rtlCol="0">
            <a:spAutoFit/>
          </a:bodyPr>
          <a:lstStyle/>
          <a:p>
            <a:pPr algn="r"/>
            <a:r>
              <a:rPr lang="en-US" sz="2000" b="1" dirty="0" smtClean="0"/>
              <a:t>image ©2012 Todd Bolen / BiblePlaces.com</a:t>
            </a:r>
            <a:endParaRPr lang="en-US" sz="2000" b="1" dirty="0"/>
          </a:p>
        </p:txBody>
      </p:sp>
      <p:sp>
        <p:nvSpPr>
          <p:cNvPr id="7" name="Rounded Rectangle 6"/>
          <p:cNvSpPr/>
          <p:nvPr/>
        </p:nvSpPr>
        <p:spPr>
          <a:xfrm>
            <a:off x="3773510" y="0"/>
            <a:ext cx="5254580"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0" y="513867"/>
            <a:ext cx="2472744"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4874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4285"/>
          <a:stretch/>
        </p:blipFill>
        <p:spPr>
          <a:xfrm>
            <a:off x="0" y="1645920"/>
            <a:ext cx="9144000" cy="5212080"/>
          </a:xfrm>
          <a:prstGeom prst="rect">
            <a:avLst/>
          </a:prstGeom>
        </p:spPr>
      </p:pic>
      <p:sp>
        <p:nvSpPr>
          <p:cNvPr id="5" name="TextBox 4"/>
          <p:cNvSpPr txBox="1"/>
          <p:nvPr/>
        </p:nvSpPr>
        <p:spPr>
          <a:xfrm>
            <a:off x="0" y="0"/>
            <a:ext cx="9144000" cy="2554545"/>
          </a:xfrm>
          <a:prstGeom prst="rect">
            <a:avLst/>
          </a:prstGeom>
          <a:solidFill>
            <a:schemeClr val="accent6">
              <a:lumMod val="75000"/>
            </a:schemeClr>
          </a:solidFill>
        </p:spPr>
        <p:txBody>
          <a:bodyPr wrap="square" rtlCol="0">
            <a:spAutoFit/>
          </a:bodyPr>
          <a:lstStyle/>
          <a:p>
            <a:r>
              <a:rPr lang="en-US" sz="3200" dirty="0">
                <a:solidFill>
                  <a:schemeClr val="bg1"/>
                </a:solidFill>
              </a:rPr>
              <a:t>Philippians 1.1-2 NET:  From Paul and Timothy, slaves of Christ Jesus, </a:t>
            </a:r>
            <a:r>
              <a:rPr lang="en-US" sz="3200" dirty="0">
                <a:solidFill>
                  <a:srgbClr val="FFFF00"/>
                </a:solidFill>
              </a:rPr>
              <a:t>to all the saints in Christ Jesus who are in Philippi</a:t>
            </a:r>
            <a:r>
              <a:rPr lang="en-US" sz="3200" dirty="0">
                <a:solidFill>
                  <a:schemeClr val="bg1"/>
                </a:solidFill>
              </a:rPr>
              <a:t>, with the overseers and deacons.  Grace and peace to you from God our Father and the Lord Jesus Christ!</a:t>
            </a:r>
          </a:p>
        </p:txBody>
      </p:sp>
      <p:sp>
        <p:nvSpPr>
          <p:cNvPr id="6" name="TextBox 5"/>
          <p:cNvSpPr txBox="1"/>
          <p:nvPr/>
        </p:nvSpPr>
        <p:spPr>
          <a:xfrm>
            <a:off x="-206062" y="6457890"/>
            <a:ext cx="4906852" cy="400110"/>
          </a:xfrm>
          <a:prstGeom prst="rect">
            <a:avLst/>
          </a:prstGeom>
          <a:noFill/>
        </p:spPr>
        <p:txBody>
          <a:bodyPr wrap="square" rtlCol="0">
            <a:spAutoFit/>
          </a:bodyPr>
          <a:lstStyle/>
          <a:p>
            <a:pPr algn="r"/>
            <a:r>
              <a:rPr lang="en-US" sz="2000" b="1" dirty="0" smtClean="0"/>
              <a:t>image ©2012 Todd Bolen / BiblePlaces.com</a:t>
            </a:r>
            <a:endParaRPr lang="en-US" sz="2000" b="1" dirty="0"/>
          </a:p>
        </p:txBody>
      </p:sp>
      <p:sp>
        <p:nvSpPr>
          <p:cNvPr id="7" name="Rounded Rectangle 6"/>
          <p:cNvSpPr/>
          <p:nvPr/>
        </p:nvSpPr>
        <p:spPr>
          <a:xfrm>
            <a:off x="0" y="968179"/>
            <a:ext cx="1854558"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586507" y="513867"/>
            <a:ext cx="6454462" cy="618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45413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TotalTime>
  <Words>923</Words>
  <Application>Microsoft Office PowerPoint</Application>
  <PresentationFormat>On-screen Show (4:3)</PresentationFormat>
  <Paragraphs>86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15</cp:revision>
  <dcterms:created xsi:type="dcterms:W3CDTF">2016-07-12T23:59:39Z</dcterms:created>
  <dcterms:modified xsi:type="dcterms:W3CDTF">2016-07-14T13:08:53Z</dcterms:modified>
</cp:coreProperties>
</file>